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  <Override PartName="/ppt/charts/colors5.xml" ContentType="application/vnd.ms-office.chartcolorstyle+xml"/>
  <Override PartName="/ppt/charts/style5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6" r:id="rId2"/>
    <p:sldId id="297" r:id="rId3"/>
    <p:sldId id="385" r:id="rId4"/>
    <p:sldId id="386" r:id="rId5"/>
    <p:sldId id="374" r:id="rId6"/>
    <p:sldId id="383" r:id="rId7"/>
    <p:sldId id="387" r:id="rId8"/>
    <p:sldId id="388" r:id="rId9"/>
    <p:sldId id="389" r:id="rId10"/>
    <p:sldId id="390" r:id="rId11"/>
    <p:sldId id="391" r:id="rId12"/>
    <p:sldId id="392" r:id="rId13"/>
    <p:sldId id="328" r:id="rId14"/>
    <p:sldId id="29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29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4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4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openxmlformats.org/officeDocument/2006/relationships/chartUserShapes" Target="../drawings/drawing3.xml"/><Relationship Id="rId1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4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openxmlformats.org/officeDocument/2006/relationships/chartUserShapes" Target="../drawings/drawing4.xml"/><Relationship Id="rId1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4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openxmlformats.org/officeDocument/2006/relationships/chartUserShapes" Target="../drawings/drawing5.xml"/><Relationship Id="rId1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4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69060099782145E-2"/>
          <c:y val="3.3333333333333333E-2"/>
          <c:w val="0.90692318559330221"/>
          <c:h val="0.93333333333333335"/>
        </c:manualLayout>
      </c:layout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'Метод деления'!$A$2:$A$42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  <c:pt idx="21">
                  <c:v>11</c:v>
                </c:pt>
                <c:pt idx="22">
                  <c:v>12</c:v>
                </c:pt>
                <c:pt idx="23">
                  <c:v>13</c:v>
                </c:pt>
                <c:pt idx="24">
                  <c:v>14</c:v>
                </c:pt>
                <c:pt idx="25">
                  <c:v>15</c:v>
                </c:pt>
                <c:pt idx="26">
                  <c:v>16</c:v>
                </c:pt>
                <c:pt idx="27">
                  <c:v>17</c:v>
                </c:pt>
                <c:pt idx="28">
                  <c:v>18</c:v>
                </c:pt>
                <c:pt idx="29">
                  <c:v>19</c:v>
                </c:pt>
                <c:pt idx="30">
                  <c:v>20</c:v>
                </c:pt>
                <c:pt idx="31">
                  <c:v>21</c:v>
                </c:pt>
                <c:pt idx="32">
                  <c:v>22</c:v>
                </c:pt>
                <c:pt idx="33">
                  <c:v>23</c:v>
                </c:pt>
                <c:pt idx="34">
                  <c:v>24</c:v>
                </c:pt>
                <c:pt idx="35">
                  <c:v>25</c:v>
                </c:pt>
                <c:pt idx="36">
                  <c:v>26</c:v>
                </c:pt>
                <c:pt idx="37">
                  <c:v>27</c:v>
                </c:pt>
                <c:pt idx="38">
                  <c:v>28</c:v>
                </c:pt>
                <c:pt idx="39">
                  <c:v>29</c:v>
                </c:pt>
                <c:pt idx="40">
                  <c:v>30</c:v>
                </c:pt>
              </c:numCache>
            </c:numRef>
          </c:xVal>
          <c:yVal>
            <c:numRef>
              <c:f>'Метод деления'!$B$2:$B$42</c:f>
              <c:numCache>
                <c:formatCode>General</c:formatCode>
                <c:ptCount val="41"/>
                <c:pt idx="0">
                  <c:v>-73.816301969302629</c:v>
                </c:pt>
                <c:pt idx="1">
                  <c:v>-62.943575266049649</c:v>
                </c:pt>
                <c:pt idx="2">
                  <c:v>-53.235934490686986</c:v>
                </c:pt>
                <c:pt idx="3">
                  <c:v>-44.630881194440008</c:v>
                </c:pt>
                <c:pt idx="4">
                  <c:v>-37.065816576913498</c:v>
                </c:pt>
                <c:pt idx="5">
                  <c:v>-30.478053032038478</c:v>
                </c:pt>
                <c:pt idx="6">
                  <c:v>-24.804826088564649</c:v>
                </c:pt>
                <c:pt idx="7">
                  <c:v>-19.983306692049386</c:v>
                </c:pt>
                <c:pt idx="8">
                  <c:v>-15.95061377377686</c:v>
                </c:pt>
                <c:pt idx="9">
                  <c:v>-12.64382705076607</c:v>
                </c:pt>
                <c:pt idx="10">
                  <c:v>-10</c:v>
                </c:pt>
                <c:pt idx="11">
                  <c:v>-7.9561729492339301</c:v>
                </c:pt>
                <c:pt idx="12">
                  <c:v>-6.4493862262231403</c:v>
                </c:pt>
                <c:pt idx="13">
                  <c:v>-5.4166933079506121</c:v>
                </c:pt>
                <c:pt idx="14">
                  <c:v>-4.7951739114353504</c:v>
                </c:pt>
                <c:pt idx="15">
                  <c:v>-4.5219469679615223</c:v>
                </c:pt>
                <c:pt idx="16">
                  <c:v>-4.534183423086505</c:v>
                </c:pt>
                <c:pt idx="17">
                  <c:v>-4.7691188055599962</c:v>
                </c:pt>
                <c:pt idx="18">
                  <c:v>-5.1640655093130121</c:v>
                </c:pt>
                <c:pt idx="19">
                  <c:v>-5.6564247339503533</c:v>
                </c:pt>
                <c:pt idx="20">
                  <c:v>-6.1836980306973697</c:v>
                </c:pt>
                <c:pt idx="21">
                  <c:v>-6.6834984025046618</c:v>
                </c:pt>
                <c:pt idx="22">
                  <c:v>-7.0935609089952276</c:v>
                </c:pt>
                <c:pt idx="23">
                  <c:v>-7.3517527291383971</c:v>
                </c:pt>
                <c:pt idx="24">
                  <c:v>-7.3960826369441124</c:v>
                </c:pt>
                <c:pt idx="25">
                  <c:v>-7.1647098480789655</c:v>
                </c:pt>
                <c:pt idx="26">
                  <c:v>-6.5959521981002549</c:v>
                </c:pt>
                <c:pt idx="27">
                  <c:v>-5.6282936159738117</c:v>
                </c:pt>
                <c:pt idx="28">
                  <c:v>-4.2003908596722619</c:v>
                </c:pt>
                <c:pt idx="29">
                  <c:v>-2.2510794839288311</c:v>
                </c:pt>
                <c:pt idx="30">
                  <c:v>0.28062098636687338</c:v>
                </c:pt>
                <c:pt idx="31">
                  <c:v>3.4555027001153995</c:v>
                </c:pt>
                <c:pt idx="32">
                  <c:v>7.3341659606494378</c:v>
                </c:pt>
                <c:pt idx="33">
                  <c:v>11.977016558707007</c:v>
                </c:pt>
                <c:pt idx="34">
                  <c:v>17.444263969584952</c:v>
                </c:pt>
                <c:pt idx="35">
                  <c:v>23.79592042248235</c:v>
                </c:pt>
                <c:pt idx="36">
                  <c:v>31.091800846168695</c:v>
                </c:pt>
                <c:pt idx="37">
                  <c:v>39.391523691218055</c:v>
                </c:pt>
                <c:pt idx="38">
                  <c:v>48.754512625156337</c:v>
                </c:pt>
                <c:pt idx="39">
                  <c:v>59.239999092990423</c:v>
                </c:pt>
                <c:pt idx="40">
                  <c:v>70.907025731743175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B214-49C4-A114-B7B24DA96D8F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деления'!$C$2:$C$3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деления'!$D$2:$D$3</c:f>
              <c:numCache>
                <c:formatCode>General</c:formatCode>
                <c:ptCount val="2"/>
                <c:pt idx="0">
                  <c:v>0</c:v>
                </c:pt>
                <c:pt idx="1">
                  <c:v>-4.5219469679615223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B214-49C4-A114-B7B24DA96D8F}"/>
            </c:ext>
          </c:extLst>
        </c:ser>
        <c:ser>
          <c:idx val="2"/>
          <c:order val="2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деления'!$E$2:$E$3</c:f>
              <c:numCache>
                <c:formatCode>General</c:formatCode>
                <c:ptCount val="2"/>
                <c:pt idx="0">
                  <c:v>25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деления'!$F$2:$F$3</c:f>
              <c:numCache>
                <c:formatCode>General</c:formatCode>
                <c:ptCount val="2"/>
                <c:pt idx="0">
                  <c:v>0</c:v>
                </c:pt>
                <c:pt idx="1">
                  <c:v>23.79592042248235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B214-49C4-A114-B7B24DA96D8F}"/>
            </c:ext>
          </c:extLst>
        </c:ser>
        <c:ser>
          <c:idx val="3"/>
          <c:order val="3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деления'!$C$5:$C$6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деления'!$D$5:$D$6</c:f>
              <c:numCache>
                <c:formatCode>General</c:formatCode>
                <c:ptCount val="2"/>
                <c:pt idx="0">
                  <c:v>-4.5219469679615223</c:v>
                </c:pt>
                <c:pt idx="1">
                  <c:v>-4.5219469679615223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B214-49C4-A114-B7B24DA96D8F}"/>
            </c:ext>
          </c:extLst>
        </c:ser>
        <c:ser>
          <c:idx val="4"/>
          <c:order val="4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деления'!$E$5:$E$6</c:f>
              <c:numCache>
                <c:formatCode>General</c:formatCode>
                <c:ptCount val="2"/>
                <c:pt idx="0">
                  <c:v>0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деления'!$F$5:$F$6</c:f>
              <c:numCache>
                <c:formatCode>General</c:formatCode>
                <c:ptCount val="2"/>
                <c:pt idx="0">
                  <c:v>23.79592042248235</c:v>
                </c:pt>
                <c:pt idx="1">
                  <c:v>23.79592042248235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4-B214-49C4-A114-B7B24DA96D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151680"/>
        <c:axId val="83152256"/>
      </c:scatterChart>
      <c:valAx>
        <c:axId val="83151680"/>
        <c:scaling>
          <c:orientation val="minMax"/>
          <c:max val="3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83152256"/>
        <c:crosses val="autoZero"/>
        <c:crossBetween val="midCat"/>
      </c:valAx>
      <c:valAx>
        <c:axId val="83152256"/>
        <c:scaling>
          <c:orientation val="minMax"/>
          <c:max val="30"/>
          <c:min val="-1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83151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69060099782145E-2"/>
          <c:y val="3.3333333333333333E-2"/>
          <c:w val="0.90692318559330221"/>
          <c:h val="0.93333333333333335"/>
        </c:manualLayout>
      </c:layout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'Метод деления'!$A$2:$A$42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  <c:pt idx="21">
                  <c:v>11</c:v>
                </c:pt>
                <c:pt idx="22">
                  <c:v>12</c:v>
                </c:pt>
                <c:pt idx="23">
                  <c:v>13</c:v>
                </c:pt>
                <c:pt idx="24">
                  <c:v>14</c:v>
                </c:pt>
                <c:pt idx="25">
                  <c:v>15</c:v>
                </c:pt>
                <c:pt idx="26">
                  <c:v>16</c:v>
                </c:pt>
                <c:pt idx="27">
                  <c:v>17</c:v>
                </c:pt>
                <c:pt idx="28">
                  <c:v>18</c:v>
                </c:pt>
                <c:pt idx="29">
                  <c:v>19</c:v>
                </c:pt>
                <c:pt idx="30">
                  <c:v>20</c:v>
                </c:pt>
                <c:pt idx="31">
                  <c:v>21</c:v>
                </c:pt>
                <c:pt idx="32">
                  <c:v>22</c:v>
                </c:pt>
                <c:pt idx="33">
                  <c:v>23</c:v>
                </c:pt>
                <c:pt idx="34">
                  <c:v>24</c:v>
                </c:pt>
                <c:pt idx="35">
                  <c:v>25</c:v>
                </c:pt>
                <c:pt idx="36">
                  <c:v>26</c:v>
                </c:pt>
                <c:pt idx="37">
                  <c:v>27</c:v>
                </c:pt>
                <c:pt idx="38">
                  <c:v>28</c:v>
                </c:pt>
                <c:pt idx="39">
                  <c:v>29</c:v>
                </c:pt>
                <c:pt idx="40">
                  <c:v>30</c:v>
                </c:pt>
              </c:numCache>
            </c:numRef>
          </c:xVal>
          <c:yVal>
            <c:numRef>
              <c:f>'Метод деления'!$B$2:$B$42</c:f>
              <c:numCache>
                <c:formatCode>General</c:formatCode>
                <c:ptCount val="41"/>
                <c:pt idx="0">
                  <c:v>-73.816301969302629</c:v>
                </c:pt>
                <c:pt idx="1">
                  <c:v>-62.943575266049649</c:v>
                </c:pt>
                <c:pt idx="2">
                  <c:v>-53.235934490686986</c:v>
                </c:pt>
                <c:pt idx="3">
                  <c:v>-44.630881194440008</c:v>
                </c:pt>
                <c:pt idx="4">
                  <c:v>-37.065816576913498</c:v>
                </c:pt>
                <c:pt idx="5">
                  <c:v>-30.478053032038478</c:v>
                </c:pt>
                <c:pt idx="6">
                  <c:v>-24.804826088564649</c:v>
                </c:pt>
                <c:pt idx="7">
                  <c:v>-19.983306692049386</c:v>
                </c:pt>
                <c:pt idx="8">
                  <c:v>-15.95061377377686</c:v>
                </c:pt>
                <c:pt idx="9">
                  <c:v>-12.64382705076607</c:v>
                </c:pt>
                <c:pt idx="10">
                  <c:v>-10</c:v>
                </c:pt>
                <c:pt idx="11">
                  <c:v>-7.9561729492339301</c:v>
                </c:pt>
                <c:pt idx="12">
                  <c:v>-6.4493862262231403</c:v>
                </c:pt>
                <c:pt idx="13">
                  <c:v>-5.4166933079506121</c:v>
                </c:pt>
                <c:pt idx="14">
                  <c:v>-4.7951739114353504</c:v>
                </c:pt>
                <c:pt idx="15">
                  <c:v>-4.5219469679615223</c:v>
                </c:pt>
                <c:pt idx="16">
                  <c:v>-4.534183423086505</c:v>
                </c:pt>
                <c:pt idx="17">
                  <c:v>-4.7691188055599962</c:v>
                </c:pt>
                <c:pt idx="18">
                  <c:v>-5.1640655093130121</c:v>
                </c:pt>
                <c:pt idx="19">
                  <c:v>-5.6564247339503533</c:v>
                </c:pt>
                <c:pt idx="20">
                  <c:v>-6.1836980306973697</c:v>
                </c:pt>
                <c:pt idx="21">
                  <c:v>-6.6834984025046618</c:v>
                </c:pt>
                <c:pt idx="22">
                  <c:v>-7.0935609089952276</c:v>
                </c:pt>
                <c:pt idx="23">
                  <c:v>-7.3517527291383971</c:v>
                </c:pt>
                <c:pt idx="24">
                  <c:v>-7.3960826369441124</c:v>
                </c:pt>
                <c:pt idx="25">
                  <c:v>-7.1647098480789655</c:v>
                </c:pt>
                <c:pt idx="26">
                  <c:v>-6.5959521981002549</c:v>
                </c:pt>
                <c:pt idx="27">
                  <c:v>-5.6282936159738117</c:v>
                </c:pt>
                <c:pt idx="28">
                  <c:v>-4.2003908596722619</c:v>
                </c:pt>
                <c:pt idx="29">
                  <c:v>-2.2510794839288311</c:v>
                </c:pt>
                <c:pt idx="30">
                  <c:v>0.28062098636687338</c:v>
                </c:pt>
                <c:pt idx="31">
                  <c:v>3.4555027001153995</c:v>
                </c:pt>
                <c:pt idx="32">
                  <c:v>7.3341659606494378</c:v>
                </c:pt>
                <c:pt idx="33">
                  <c:v>11.977016558707007</c:v>
                </c:pt>
                <c:pt idx="34">
                  <c:v>17.444263969584952</c:v>
                </c:pt>
                <c:pt idx="35">
                  <c:v>23.79592042248235</c:v>
                </c:pt>
                <c:pt idx="36">
                  <c:v>31.091800846168695</c:v>
                </c:pt>
                <c:pt idx="37">
                  <c:v>39.391523691218055</c:v>
                </c:pt>
                <c:pt idx="38">
                  <c:v>48.754512625156337</c:v>
                </c:pt>
                <c:pt idx="39">
                  <c:v>59.239999092990423</c:v>
                </c:pt>
                <c:pt idx="40">
                  <c:v>70.907025731743175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010-4FBA-B885-893B9CF7D020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деления'!$C$2:$C$3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деления'!$D$2:$D$3</c:f>
              <c:numCache>
                <c:formatCode>General</c:formatCode>
                <c:ptCount val="2"/>
                <c:pt idx="0">
                  <c:v>0</c:v>
                </c:pt>
                <c:pt idx="1">
                  <c:v>-4.5219469679615223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9010-4FBA-B885-893B9CF7D020}"/>
            </c:ext>
          </c:extLst>
        </c:ser>
        <c:ser>
          <c:idx val="2"/>
          <c:order val="2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деления'!$E$2:$E$3</c:f>
              <c:numCache>
                <c:formatCode>General</c:formatCode>
                <c:ptCount val="2"/>
                <c:pt idx="0">
                  <c:v>25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деления'!$F$2:$F$3</c:f>
              <c:numCache>
                <c:formatCode>General</c:formatCode>
                <c:ptCount val="2"/>
                <c:pt idx="0">
                  <c:v>0</c:v>
                </c:pt>
                <c:pt idx="1">
                  <c:v>23.79592042248235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9010-4FBA-B885-893B9CF7D020}"/>
            </c:ext>
          </c:extLst>
        </c:ser>
        <c:ser>
          <c:idx val="3"/>
          <c:order val="3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деления'!$C$5:$C$6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деления'!$D$5:$D$6</c:f>
              <c:numCache>
                <c:formatCode>General</c:formatCode>
                <c:ptCount val="2"/>
                <c:pt idx="0">
                  <c:v>-4.5219469679615223</c:v>
                </c:pt>
                <c:pt idx="1">
                  <c:v>-4.5219469679615223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9010-4FBA-B885-893B9CF7D020}"/>
            </c:ext>
          </c:extLst>
        </c:ser>
        <c:ser>
          <c:idx val="4"/>
          <c:order val="4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деления'!$E$5:$E$6</c:f>
              <c:numCache>
                <c:formatCode>General</c:formatCode>
                <c:ptCount val="2"/>
                <c:pt idx="0">
                  <c:v>0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деления'!$F$5:$F$6</c:f>
              <c:numCache>
                <c:formatCode>General</c:formatCode>
                <c:ptCount val="2"/>
                <c:pt idx="0">
                  <c:v>23.79592042248235</c:v>
                </c:pt>
                <c:pt idx="1">
                  <c:v>23.79592042248235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4-9010-4FBA-B885-893B9CF7D020}"/>
            </c:ext>
          </c:extLst>
        </c:ser>
        <c:ser>
          <c:idx val="5"/>
          <c:order val="5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деления'!$C$8:$C$9</c:f>
              <c:numCache>
                <c:formatCode>General</c:formatCode>
                <c:ptCount val="2"/>
                <c:pt idx="0">
                  <c:v>15</c:v>
                </c:pt>
                <c:pt idx="1">
                  <c:v>15</c:v>
                </c:pt>
              </c:numCache>
            </c:numRef>
          </c:xVal>
          <c:yVal>
            <c:numRef>
              <c:f>'Метод деления'!$D$8:$D$9</c:f>
              <c:numCache>
                <c:formatCode>General</c:formatCode>
                <c:ptCount val="2"/>
                <c:pt idx="0">
                  <c:v>0</c:v>
                </c:pt>
                <c:pt idx="1">
                  <c:v>-7.1647098480789655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9010-4FBA-B885-893B9CF7D020}"/>
            </c:ext>
          </c:extLst>
        </c:ser>
        <c:ser>
          <c:idx val="6"/>
          <c:order val="6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деления'!$C$11:$C$12</c:f>
              <c:numCache>
                <c:formatCode>General</c:formatCode>
                <c:ptCount val="2"/>
                <c:pt idx="0">
                  <c:v>0</c:v>
                </c:pt>
                <c:pt idx="1">
                  <c:v>15</c:v>
                </c:pt>
              </c:numCache>
            </c:numRef>
          </c:xVal>
          <c:yVal>
            <c:numRef>
              <c:f>'Метод деления'!$D$11:$D$12</c:f>
              <c:numCache>
                <c:formatCode>General</c:formatCode>
                <c:ptCount val="2"/>
                <c:pt idx="0">
                  <c:v>-7.1647098480789655</c:v>
                </c:pt>
                <c:pt idx="1">
                  <c:v>-7.1647098480789655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6-9010-4FBA-B885-893B9CF7D0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153984"/>
        <c:axId val="83154560"/>
      </c:scatterChart>
      <c:valAx>
        <c:axId val="83153984"/>
        <c:scaling>
          <c:orientation val="minMax"/>
          <c:max val="3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83154560"/>
        <c:crosses val="autoZero"/>
        <c:crossBetween val="midCat"/>
      </c:valAx>
      <c:valAx>
        <c:axId val="83154560"/>
        <c:scaling>
          <c:orientation val="minMax"/>
          <c:max val="30"/>
          <c:min val="-1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831539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133471630493774E-2"/>
          <c:y val="2.4242424242424242E-2"/>
          <c:w val="0.90692318559330221"/>
          <c:h val="0.93333333333333335"/>
        </c:manualLayout>
      </c:layout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'Метод деления'!$A$2:$A$42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  <c:pt idx="21">
                  <c:v>11</c:v>
                </c:pt>
                <c:pt idx="22">
                  <c:v>12</c:v>
                </c:pt>
                <c:pt idx="23">
                  <c:v>13</c:v>
                </c:pt>
                <c:pt idx="24">
                  <c:v>14</c:v>
                </c:pt>
                <c:pt idx="25">
                  <c:v>15</c:v>
                </c:pt>
                <c:pt idx="26">
                  <c:v>16</c:v>
                </c:pt>
                <c:pt idx="27">
                  <c:v>17</c:v>
                </c:pt>
                <c:pt idx="28">
                  <c:v>18</c:v>
                </c:pt>
                <c:pt idx="29">
                  <c:v>19</c:v>
                </c:pt>
                <c:pt idx="30">
                  <c:v>20</c:v>
                </c:pt>
                <c:pt idx="31">
                  <c:v>21</c:v>
                </c:pt>
                <c:pt idx="32">
                  <c:v>22</c:v>
                </c:pt>
                <c:pt idx="33">
                  <c:v>23</c:v>
                </c:pt>
                <c:pt idx="34">
                  <c:v>24</c:v>
                </c:pt>
                <c:pt idx="35">
                  <c:v>25</c:v>
                </c:pt>
                <c:pt idx="36">
                  <c:v>26</c:v>
                </c:pt>
                <c:pt idx="37">
                  <c:v>27</c:v>
                </c:pt>
                <c:pt idx="38">
                  <c:v>28</c:v>
                </c:pt>
                <c:pt idx="39">
                  <c:v>29</c:v>
                </c:pt>
                <c:pt idx="40">
                  <c:v>30</c:v>
                </c:pt>
              </c:numCache>
            </c:numRef>
          </c:xVal>
          <c:yVal>
            <c:numRef>
              <c:f>'Метод деления'!$B$2:$B$42</c:f>
              <c:numCache>
                <c:formatCode>General</c:formatCode>
                <c:ptCount val="41"/>
                <c:pt idx="0">
                  <c:v>-73.816301969302629</c:v>
                </c:pt>
                <c:pt idx="1">
                  <c:v>-62.943575266049649</c:v>
                </c:pt>
                <c:pt idx="2">
                  <c:v>-53.235934490686986</c:v>
                </c:pt>
                <c:pt idx="3">
                  <c:v>-44.630881194440008</c:v>
                </c:pt>
                <c:pt idx="4">
                  <c:v>-37.065816576913498</c:v>
                </c:pt>
                <c:pt idx="5">
                  <c:v>-30.478053032038478</c:v>
                </c:pt>
                <c:pt idx="6">
                  <c:v>-24.804826088564649</c:v>
                </c:pt>
                <c:pt idx="7">
                  <c:v>-19.983306692049386</c:v>
                </c:pt>
                <c:pt idx="8">
                  <c:v>-15.95061377377686</c:v>
                </c:pt>
                <c:pt idx="9">
                  <c:v>-12.64382705076607</c:v>
                </c:pt>
                <c:pt idx="10">
                  <c:v>-10</c:v>
                </c:pt>
                <c:pt idx="11">
                  <c:v>-7.9561729492339301</c:v>
                </c:pt>
                <c:pt idx="12">
                  <c:v>-6.4493862262231403</c:v>
                </c:pt>
                <c:pt idx="13">
                  <c:v>-5.4166933079506121</c:v>
                </c:pt>
                <c:pt idx="14">
                  <c:v>-4.7951739114353504</c:v>
                </c:pt>
                <c:pt idx="15">
                  <c:v>-4.5219469679615223</c:v>
                </c:pt>
                <c:pt idx="16">
                  <c:v>-4.534183423086505</c:v>
                </c:pt>
                <c:pt idx="17">
                  <c:v>-4.7691188055599962</c:v>
                </c:pt>
                <c:pt idx="18">
                  <c:v>-5.1640655093130121</c:v>
                </c:pt>
                <c:pt idx="19">
                  <c:v>-5.6564247339503533</c:v>
                </c:pt>
                <c:pt idx="20">
                  <c:v>-6.1836980306973697</c:v>
                </c:pt>
                <c:pt idx="21">
                  <c:v>-6.6834984025046618</c:v>
                </c:pt>
                <c:pt idx="22">
                  <c:v>-7.0935609089952276</c:v>
                </c:pt>
                <c:pt idx="23">
                  <c:v>-7.3517527291383971</c:v>
                </c:pt>
                <c:pt idx="24">
                  <c:v>-7.3960826369441124</c:v>
                </c:pt>
                <c:pt idx="25">
                  <c:v>-7.1647098480789655</c:v>
                </c:pt>
                <c:pt idx="26">
                  <c:v>-6.5959521981002549</c:v>
                </c:pt>
                <c:pt idx="27">
                  <c:v>-5.6282936159738117</c:v>
                </c:pt>
                <c:pt idx="28">
                  <c:v>-4.2003908596722619</c:v>
                </c:pt>
                <c:pt idx="29">
                  <c:v>-2.2510794839288311</c:v>
                </c:pt>
                <c:pt idx="30">
                  <c:v>0.28062098636687338</c:v>
                </c:pt>
                <c:pt idx="31">
                  <c:v>3.4555027001153995</c:v>
                </c:pt>
                <c:pt idx="32">
                  <c:v>7.3341659606494378</c:v>
                </c:pt>
                <c:pt idx="33">
                  <c:v>11.977016558707007</c:v>
                </c:pt>
                <c:pt idx="34">
                  <c:v>17.444263969584952</c:v>
                </c:pt>
                <c:pt idx="35">
                  <c:v>23.79592042248235</c:v>
                </c:pt>
                <c:pt idx="36">
                  <c:v>31.091800846168695</c:v>
                </c:pt>
                <c:pt idx="37">
                  <c:v>39.391523691218055</c:v>
                </c:pt>
                <c:pt idx="38">
                  <c:v>48.754512625156337</c:v>
                </c:pt>
                <c:pt idx="39">
                  <c:v>59.239999092990423</c:v>
                </c:pt>
                <c:pt idx="40">
                  <c:v>70.907025731743175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F81E-40F3-9FF5-42CB97C89890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деления'!$C$2:$C$3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деления'!$D$2:$D$3</c:f>
              <c:numCache>
                <c:formatCode>General</c:formatCode>
                <c:ptCount val="2"/>
                <c:pt idx="0">
                  <c:v>0</c:v>
                </c:pt>
                <c:pt idx="1">
                  <c:v>-4.5219469679615223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F81E-40F3-9FF5-42CB97C89890}"/>
            </c:ext>
          </c:extLst>
        </c:ser>
        <c:ser>
          <c:idx val="2"/>
          <c:order val="2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деления'!$E$2:$E$3</c:f>
              <c:numCache>
                <c:formatCode>General</c:formatCode>
                <c:ptCount val="2"/>
                <c:pt idx="0">
                  <c:v>25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деления'!$F$2:$F$3</c:f>
              <c:numCache>
                <c:formatCode>General</c:formatCode>
                <c:ptCount val="2"/>
                <c:pt idx="0">
                  <c:v>0</c:v>
                </c:pt>
                <c:pt idx="1">
                  <c:v>23.79592042248235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F81E-40F3-9FF5-42CB97C89890}"/>
            </c:ext>
          </c:extLst>
        </c:ser>
        <c:ser>
          <c:idx val="3"/>
          <c:order val="3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деления'!$C$5:$C$6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деления'!$D$5:$D$6</c:f>
              <c:numCache>
                <c:formatCode>General</c:formatCode>
                <c:ptCount val="2"/>
                <c:pt idx="0">
                  <c:v>-4.5219469679615223</c:v>
                </c:pt>
                <c:pt idx="1">
                  <c:v>-4.5219469679615223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F81E-40F3-9FF5-42CB97C89890}"/>
            </c:ext>
          </c:extLst>
        </c:ser>
        <c:ser>
          <c:idx val="4"/>
          <c:order val="4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деления'!$E$5:$E$6</c:f>
              <c:numCache>
                <c:formatCode>General</c:formatCode>
                <c:ptCount val="2"/>
                <c:pt idx="0">
                  <c:v>0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деления'!$F$5:$F$6</c:f>
              <c:numCache>
                <c:formatCode>General</c:formatCode>
                <c:ptCount val="2"/>
                <c:pt idx="0">
                  <c:v>23.79592042248235</c:v>
                </c:pt>
                <c:pt idx="1">
                  <c:v>23.79592042248235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4-F81E-40F3-9FF5-42CB97C89890}"/>
            </c:ext>
          </c:extLst>
        </c:ser>
        <c:ser>
          <c:idx val="5"/>
          <c:order val="5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деления'!$C$8:$C$9</c:f>
              <c:numCache>
                <c:formatCode>General</c:formatCode>
                <c:ptCount val="2"/>
                <c:pt idx="0">
                  <c:v>15</c:v>
                </c:pt>
                <c:pt idx="1">
                  <c:v>15</c:v>
                </c:pt>
              </c:numCache>
            </c:numRef>
          </c:xVal>
          <c:yVal>
            <c:numRef>
              <c:f>'Метод деления'!$D$8:$D$9</c:f>
              <c:numCache>
                <c:formatCode>General</c:formatCode>
                <c:ptCount val="2"/>
                <c:pt idx="0">
                  <c:v>0</c:v>
                </c:pt>
                <c:pt idx="1">
                  <c:v>-7.1647098480789655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F81E-40F3-9FF5-42CB97C89890}"/>
            </c:ext>
          </c:extLst>
        </c:ser>
        <c:ser>
          <c:idx val="6"/>
          <c:order val="6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деления'!$C$11:$C$12</c:f>
              <c:numCache>
                <c:formatCode>General</c:formatCode>
                <c:ptCount val="2"/>
                <c:pt idx="0">
                  <c:v>0</c:v>
                </c:pt>
                <c:pt idx="1">
                  <c:v>15</c:v>
                </c:pt>
              </c:numCache>
            </c:numRef>
          </c:xVal>
          <c:yVal>
            <c:numRef>
              <c:f>'Метод деления'!$D$11:$D$12</c:f>
              <c:numCache>
                <c:formatCode>General</c:formatCode>
                <c:ptCount val="2"/>
                <c:pt idx="0">
                  <c:v>-7.1647098480789655</c:v>
                </c:pt>
                <c:pt idx="1">
                  <c:v>-7.1647098480789655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6-F81E-40F3-9FF5-42CB97C89890}"/>
            </c:ext>
          </c:extLst>
        </c:ser>
        <c:ser>
          <c:idx val="7"/>
          <c:order val="7"/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'Метод деления'!$C$13</c:f>
              <c:numCache>
                <c:formatCode>General</c:formatCode>
                <c:ptCount val="1"/>
                <c:pt idx="0">
                  <c:v>20</c:v>
                </c:pt>
              </c:numCache>
            </c:numRef>
          </c:xVal>
          <c:yVal>
            <c:numRef>
              <c:f>'Метод деления'!$D$13</c:f>
              <c:numCache>
                <c:formatCode>General</c:formatCode>
                <c:ptCount val="1"/>
                <c:pt idx="0">
                  <c:v>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7-F81E-40F3-9FF5-42CB97C89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870464"/>
        <c:axId val="39871040"/>
      </c:scatterChart>
      <c:valAx>
        <c:axId val="39870464"/>
        <c:scaling>
          <c:orientation val="minMax"/>
          <c:max val="3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39871040"/>
        <c:crosses val="autoZero"/>
        <c:crossBetween val="midCat"/>
      </c:valAx>
      <c:valAx>
        <c:axId val="39871040"/>
        <c:scaling>
          <c:orientation val="minMax"/>
          <c:max val="30"/>
          <c:min val="-1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398704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'Простая итерация'!$A$12:$A$37</c:f>
              <c:numCache>
                <c:formatCode>General</c:formatCode>
                <c:ptCount val="2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</c:numCache>
            </c:numRef>
          </c:xVal>
          <c:yVal>
            <c:numRef>
              <c:f>'Простая итерация'!$A$12:$A$37</c:f>
              <c:numCache>
                <c:formatCode>General</c:formatCode>
                <c:ptCount val="2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BB1-40F2-9BC9-82812E8160A7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'Простая итерация'!$A$12:$A$37</c:f>
              <c:numCache>
                <c:formatCode>General</c:formatCode>
                <c:ptCount val="2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</c:numCache>
            </c:numRef>
          </c:xVal>
          <c:yVal>
            <c:numRef>
              <c:f>'Простая итерация'!$B$12:$B$37</c:f>
              <c:numCache>
                <c:formatCode>General</c:formatCode>
                <c:ptCount val="26"/>
                <c:pt idx="0">
                  <c:v>1</c:v>
                </c:pt>
                <c:pt idx="1">
                  <c:v>2.4147134373939312</c:v>
                </c:pt>
                <c:pt idx="2">
                  <c:v>3.0009995001667082</c:v>
                </c:pt>
                <c:pt idx="3">
                  <c:v>3.4509886183458884</c:v>
                </c:pt>
                <c:pt idx="4">
                  <c:v>3.8304251260801907</c:v>
                </c:pt>
                <c:pt idx="5">
                  <c:v>4.1647745377741741</c:v>
                </c:pt>
                <c:pt idx="6">
                  <c:v>4.4670971196411315</c:v>
                </c:pt>
                <c:pt idx="7">
                  <c:v>4.7451512689260316</c:v>
                </c:pt>
                <c:pt idx="8">
                  <c:v>5.0039920106773419</c:v>
                </c:pt>
                <c:pt idx="9">
                  <c:v>5.2471305773238859</c:v>
                </c:pt>
                <c:pt idx="10">
                  <c:v>5.4771234758589813</c:v>
                </c:pt>
                <c:pt idx="11">
                  <c:v>5.6959006625907662</c:v>
                </c:pt>
                <c:pt idx="12">
                  <c:v>5.9049615216204199</c:v>
                </c:pt>
                <c:pt idx="13">
                  <c:v>6.1054984344380925</c:v>
                </c:pt>
                <c:pt idx="14">
                  <c:v>6.2984781793960298</c:v>
                </c:pt>
                <c:pt idx="15">
                  <c:v>6.4846975204961952</c:v>
                </c:pt>
                <c:pt idx="16">
                  <c:v>6.6648223349966527</c:v>
                </c:pt>
                <c:pt idx="17">
                  <c:v>6.8394158724173391</c:v>
                </c:pt>
                <c:pt idx="18">
                  <c:v>7.0089596217738661</c:v>
                </c:pt>
                <c:pt idx="19">
                  <c:v>7.1738690212048306</c:v>
                </c:pt>
                <c:pt idx="20">
                  <c:v>7.3345054874209241</c:v>
                </c:pt>
                <c:pt idx="21">
                  <c:v>7.4911857668528832</c:v>
                </c:pt>
                <c:pt idx="22">
                  <c:v>7.6441893031555139</c:v>
                </c:pt>
                <c:pt idx="23">
                  <c:v>7.79376411233486</c:v>
                </c:pt>
                <c:pt idx="24">
                  <c:v>7.9401315191415778</c:v>
                </c:pt>
                <c:pt idx="25">
                  <c:v>8.0834900134060987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BB1-40F2-9BC9-82812E8160A7}"/>
            </c:ext>
          </c:extLst>
        </c:ser>
        <c:ser>
          <c:idx val="2"/>
          <c:order val="2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'Простая итерация'!$C$14:$C$15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xVal>
          <c:yVal>
            <c:numRef>
              <c:f>'Простая итерация'!$D$14:$D$15</c:f>
              <c:numCache>
                <c:formatCode>General</c:formatCode>
                <c:ptCount val="2"/>
                <c:pt idx="0">
                  <c:v>0</c:v>
                </c:pt>
                <c:pt idx="1">
                  <c:v>4.4670971196411315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ABB1-40F2-9BC9-82812E8160A7}"/>
            </c:ext>
          </c:extLst>
        </c:ser>
        <c:ser>
          <c:idx val="4"/>
          <c:order val="4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'Простая итерация'!$G$17:$G$18</c:f>
              <c:numCache>
                <c:formatCode>General</c:formatCode>
                <c:ptCount val="2"/>
                <c:pt idx="0">
                  <c:v>4.4670971196411315</c:v>
                </c:pt>
                <c:pt idx="1">
                  <c:v>4.4670971196411315</c:v>
                </c:pt>
              </c:numCache>
            </c:numRef>
          </c:xVal>
          <c:yVal>
            <c:numRef>
              <c:f>'Простая итерация'!$H$17:$H$18</c:f>
              <c:numCache>
                <c:formatCode>General</c:formatCode>
                <c:ptCount val="2"/>
                <c:pt idx="0">
                  <c:v>0</c:v>
                </c:pt>
                <c:pt idx="1">
                  <c:v>5.2315587986061267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ABB1-40F2-9BC9-82812E816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873920"/>
        <c:axId val="39874496"/>
      </c:scatterChart>
      <c:scatterChart>
        <c:scatterStyle val="lineMarker"/>
        <c:varyColors val="0"/>
        <c:ser>
          <c:idx val="3"/>
          <c:order val="3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итерация'!$C$16:$C$18</c:f>
              <c:numCache>
                <c:formatCode>General</c:formatCode>
                <c:ptCount val="3"/>
                <c:pt idx="0">
                  <c:v>3</c:v>
                </c:pt>
                <c:pt idx="1">
                  <c:v>4.4670971196411315</c:v>
                </c:pt>
                <c:pt idx="2">
                  <c:v>4.4670971196411315</c:v>
                </c:pt>
              </c:numCache>
            </c:numRef>
          </c:xVal>
          <c:yVal>
            <c:numRef>
              <c:f>'Простая итерация'!$D$16:$D$18</c:f>
              <c:numCache>
                <c:formatCode>General</c:formatCode>
                <c:ptCount val="3"/>
                <c:pt idx="0">
                  <c:v>4.4670971196411315</c:v>
                </c:pt>
                <c:pt idx="1">
                  <c:v>4.4670971196411315</c:v>
                </c:pt>
                <c:pt idx="2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ABB1-40F2-9BC9-82812E8160A7}"/>
            </c:ext>
          </c:extLst>
        </c:ser>
        <c:ser>
          <c:idx val="5"/>
          <c:order val="5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итерация'!$G$19:$G$21</c:f>
              <c:numCache>
                <c:formatCode>General</c:formatCode>
                <c:ptCount val="3"/>
                <c:pt idx="0">
                  <c:v>4.4670971196411315</c:v>
                </c:pt>
                <c:pt idx="1">
                  <c:v>5.2315587986061267</c:v>
                </c:pt>
                <c:pt idx="2">
                  <c:v>5.2315587986061267</c:v>
                </c:pt>
              </c:numCache>
            </c:numRef>
          </c:xVal>
          <c:yVal>
            <c:numRef>
              <c:f>'Простая итерация'!$H$19:$H$21</c:f>
              <c:numCache>
                <c:formatCode>General</c:formatCode>
                <c:ptCount val="3"/>
                <c:pt idx="0">
                  <c:v>5.2315587986061267</c:v>
                </c:pt>
                <c:pt idx="1">
                  <c:v>5.2315587986061267</c:v>
                </c:pt>
                <c:pt idx="2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ABB1-40F2-9BC9-82812E8160A7}"/>
            </c:ext>
          </c:extLst>
        </c:ser>
        <c:ser>
          <c:idx val="7"/>
          <c:order val="6"/>
          <c:spPr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итерация'!$C$22:$C$23</c:f>
              <c:numCache>
                <c:formatCode>General</c:formatCode>
                <c:ptCount val="2"/>
                <c:pt idx="0">
                  <c:v>5.8383340523651368</c:v>
                </c:pt>
                <c:pt idx="1">
                  <c:v>5.8383340523651368</c:v>
                </c:pt>
              </c:numCache>
            </c:numRef>
          </c:xVal>
          <c:yVal>
            <c:numRef>
              <c:f>'Простая итерация'!$D$22:$D$23</c:f>
              <c:numCache>
                <c:formatCode>General</c:formatCode>
                <c:ptCount val="2"/>
                <c:pt idx="0">
                  <c:v>0</c:v>
                </c:pt>
                <c:pt idx="1">
                  <c:v>5.8383502904271802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ABB1-40F2-9BC9-82812E8160A7}"/>
            </c:ext>
          </c:extLst>
        </c:ser>
        <c:ser>
          <c:idx val="8"/>
          <c:order val="7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итерация'!$C$28:$C$29</c:f>
              <c:numCache>
                <c:formatCode>General</c:formatCode>
                <c:ptCount val="2"/>
                <c:pt idx="0">
                  <c:v>7</c:v>
                </c:pt>
                <c:pt idx="1">
                  <c:v>7</c:v>
                </c:pt>
              </c:numCache>
            </c:numRef>
          </c:xVal>
          <c:yVal>
            <c:numRef>
              <c:f>'Простая итерация'!$D$28:$D$29</c:f>
              <c:numCache>
                <c:formatCode>General</c:formatCode>
                <c:ptCount val="2"/>
                <c:pt idx="0">
                  <c:v>0</c:v>
                </c:pt>
                <c:pt idx="1">
                  <c:v>6.2984781793960298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ABB1-40F2-9BC9-82812E8160A7}"/>
            </c:ext>
          </c:extLst>
        </c:ser>
        <c:ser>
          <c:idx val="6"/>
          <c:order val="8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>
                <a:solidFill>
                  <a:srgbClr val="FF0000"/>
                </a:solidFill>
              </a:ln>
              <a:effectLst/>
            </c:spPr>
          </c:marker>
          <c:xVal>
            <c:numRef>
              <c:f>'Простая итерация'!$I$21:$I$22</c:f>
              <c:numCache>
                <c:formatCode>General</c:formatCode>
                <c:ptCount val="2"/>
                <c:pt idx="0">
                  <c:v>5.2315587986061267</c:v>
                </c:pt>
                <c:pt idx="1">
                  <c:v>5.2315587986061267</c:v>
                </c:pt>
              </c:numCache>
            </c:numRef>
          </c:xVal>
          <c:yVal>
            <c:numRef>
              <c:f>'Простая итерация'!$J$21:$J$22</c:f>
              <c:numCache>
                <c:formatCode>General</c:formatCode>
                <c:ptCount val="2"/>
                <c:pt idx="0">
                  <c:v>0</c:v>
                </c:pt>
                <c:pt idx="1">
                  <c:v>5.5797381127600598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8-ABB1-40F2-9BC9-82812E8160A7}"/>
            </c:ext>
          </c:extLst>
        </c:ser>
        <c:ser>
          <c:idx val="9"/>
          <c:order val="9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итерация'!$I$22:$I$24</c:f>
              <c:numCache>
                <c:formatCode>General</c:formatCode>
                <c:ptCount val="3"/>
                <c:pt idx="0">
                  <c:v>5.2315587986061267</c:v>
                </c:pt>
                <c:pt idx="1">
                  <c:v>5.5797381127600598</c:v>
                </c:pt>
                <c:pt idx="2">
                  <c:v>5.5797381127600598</c:v>
                </c:pt>
              </c:numCache>
            </c:numRef>
          </c:xVal>
          <c:yVal>
            <c:numRef>
              <c:f>'Простая итерация'!$J$22:$J$24</c:f>
              <c:numCache>
                <c:formatCode>General</c:formatCode>
                <c:ptCount val="3"/>
                <c:pt idx="0">
                  <c:v>5.5797381127600598</c:v>
                </c:pt>
                <c:pt idx="1">
                  <c:v>5.5797381127600598</c:v>
                </c:pt>
                <c:pt idx="2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ABB1-40F2-9BC9-82812E8160A7}"/>
            </c:ext>
          </c:extLst>
        </c:ser>
        <c:ser>
          <c:idx val="10"/>
          <c:order val="10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итерация'!$I$24:$I$25</c:f>
              <c:numCache>
                <c:formatCode>General</c:formatCode>
                <c:ptCount val="2"/>
                <c:pt idx="0">
                  <c:v>5.5797381127600598</c:v>
                </c:pt>
                <c:pt idx="1">
                  <c:v>5.5797381127600598</c:v>
                </c:pt>
              </c:numCache>
            </c:numRef>
          </c:xVal>
          <c:yVal>
            <c:numRef>
              <c:f>'Простая итерация'!$J$24:$J$25</c:f>
              <c:numCache>
                <c:formatCode>General</c:formatCode>
                <c:ptCount val="2"/>
                <c:pt idx="0">
                  <c:v>0</c:v>
                </c:pt>
                <c:pt idx="1">
                  <c:v>5.7298580577643925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A-ABB1-40F2-9BC9-82812E816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873920"/>
        <c:axId val="39874496"/>
      </c:scatterChart>
      <c:valAx>
        <c:axId val="39873920"/>
        <c:scaling>
          <c:orientation val="minMax"/>
          <c:max val="8"/>
          <c:min val="2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  <a:tailEnd type="stealth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39874496"/>
        <c:crosses val="autoZero"/>
        <c:crossBetween val="midCat"/>
      </c:valAx>
      <c:valAx>
        <c:axId val="39874496"/>
        <c:scaling>
          <c:orientation val="minMax"/>
          <c:max val="8"/>
          <c:min val="2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  <a:tailEnd type="stealth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39873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69060099782145E-2"/>
          <c:y val="3.3333333333333333E-2"/>
          <c:w val="0.90692318559330221"/>
          <c:h val="0.93333333333333335"/>
        </c:manualLayout>
      </c:layout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'Метод деления'!$A$2:$A$42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  <c:pt idx="21">
                  <c:v>11</c:v>
                </c:pt>
                <c:pt idx="22">
                  <c:v>12</c:v>
                </c:pt>
                <c:pt idx="23">
                  <c:v>13</c:v>
                </c:pt>
                <c:pt idx="24">
                  <c:v>14</c:v>
                </c:pt>
                <c:pt idx="25">
                  <c:v>15</c:v>
                </c:pt>
                <c:pt idx="26">
                  <c:v>16</c:v>
                </c:pt>
                <c:pt idx="27">
                  <c:v>17</c:v>
                </c:pt>
                <c:pt idx="28">
                  <c:v>18</c:v>
                </c:pt>
                <c:pt idx="29">
                  <c:v>19</c:v>
                </c:pt>
                <c:pt idx="30">
                  <c:v>20</c:v>
                </c:pt>
                <c:pt idx="31">
                  <c:v>21</c:v>
                </c:pt>
                <c:pt idx="32">
                  <c:v>22</c:v>
                </c:pt>
                <c:pt idx="33">
                  <c:v>23</c:v>
                </c:pt>
                <c:pt idx="34">
                  <c:v>24</c:v>
                </c:pt>
                <c:pt idx="35">
                  <c:v>25</c:v>
                </c:pt>
                <c:pt idx="36">
                  <c:v>26</c:v>
                </c:pt>
                <c:pt idx="37">
                  <c:v>27</c:v>
                </c:pt>
                <c:pt idx="38">
                  <c:v>28</c:v>
                </c:pt>
                <c:pt idx="39">
                  <c:v>29</c:v>
                </c:pt>
                <c:pt idx="40">
                  <c:v>30</c:v>
                </c:pt>
              </c:numCache>
            </c:numRef>
          </c:xVal>
          <c:yVal>
            <c:numRef>
              <c:f>'Метод деления'!$B$2:$B$42</c:f>
              <c:numCache>
                <c:formatCode>General</c:formatCode>
                <c:ptCount val="41"/>
                <c:pt idx="0">
                  <c:v>-73.816301969302629</c:v>
                </c:pt>
                <c:pt idx="1">
                  <c:v>-62.943575266049649</c:v>
                </c:pt>
                <c:pt idx="2">
                  <c:v>-53.235934490686986</c:v>
                </c:pt>
                <c:pt idx="3">
                  <c:v>-44.630881194440008</c:v>
                </c:pt>
                <c:pt idx="4">
                  <c:v>-37.065816576913498</c:v>
                </c:pt>
                <c:pt idx="5">
                  <c:v>-30.478053032038478</c:v>
                </c:pt>
                <c:pt idx="6">
                  <c:v>-24.804826088564649</c:v>
                </c:pt>
                <c:pt idx="7">
                  <c:v>-19.983306692049386</c:v>
                </c:pt>
                <c:pt idx="8">
                  <c:v>-15.95061377377686</c:v>
                </c:pt>
                <c:pt idx="9">
                  <c:v>-12.64382705076607</c:v>
                </c:pt>
                <c:pt idx="10">
                  <c:v>-10</c:v>
                </c:pt>
                <c:pt idx="11">
                  <c:v>-7.9561729492339301</c:v>
                </c:pt>
                <c:pt idx="12">
                  <c:v>-6.4493862262231403</c:v>
                </c:pt>
                <c:pt idx="13">
                  <c:v>-5.4166933079506121</c:v>
                </c:pt>
                <c:pt idx="14">
                  <c:v>-4.7951739114353504</c:v>
                </c:pt>
                <c:pt idx="15">
                  <c:v>-4.5219469679615223</c:v>
                </c:pt>
                <c:pt idx="16">
                  <c:v>-4.534183423086505</c:v>
                </c:pt>
                <c:pt idx="17">
                  <c:v>-4.7691188055599962</c:v>
                </c:pt>
                <c:pt idx="18">
                  <c:v>-5.1640655093130121</c:v>
                </c:pt>
                <c:pt idx="19">
                  <c:v>-5.6564247339503533</c:v>
                </c:pt>
                <c:pt idx="20">
                  <c:v>-6.1836980306973697</c:v>
                </c:pt>
                <c:pt idx="21">
                  <c:v>-6.6834984025046618</c:v>
                </c:pt>
                <c:pt idx="22">
                  <c:v>-7.0935609089952276</c:v>
                </c:pt>
                <c:pt idx="23">
                  <c:v>-7.3517527291383971</c:v>
                </c:pt>
                <c:pt idx="24">
                  <c:v>-7.3960826369441124</c:v>
                </c:pt>
                <c:pt idx="25">
                  <c:v>-7.1647098480789655</c:v>
                </c:pt>
                <c:pt idx="26">
                  <c:v>-6.5959521981002549</c:v>
                </c:pt>
                <c:pt idx="27">
                  <c:v>-5.6282936159738117</c:v>
                </c:pt>
                <c:pt idx="28">
                  <c:v>-4.2003908596722619</c:v>
                </c:pt>
                <c:pt idx="29">
                  <c:v>-2.2510794839288311</c:v>
                </c:pt>
                <c:pt idx="30">
                  <c:v>0.28062098636687338</c:v>
                </c:pt>
                <c:pt idx="31">
                  <c:v>3.4555027001153995</c:v>
                </c:pt>
                <c:pt idx="32">
                  <c:v>7.3341659606494378</c:v>
                </c:pt>
                <c:pt idx="33">
                  <c:v>11.977016558707007</c:v>
                </c:pt>
                <c:pt idx="34">
                  <c:v>17.444263969584952</c:v>
                </c:pt>
                <c:pt idx="35">
                  <c:v>23.79592042248235</c:v>
                </c:pt>
                <c:pt idx="36">
                  <c:v>31.091800846168695</c:v>
                </c:pt>
                <c:pt idx="37">
                  <c:v>39.391523691218055</c:v>
                </c:pt>
                <c:pt idx="38">
                  <c:v>48.754512625156337</c:v>
                </c:pt>
                <c:pt idx="39">
                  <c:v>59.239999092990423</c:v>
                </c:pt>
                <c:pt idx="40">
                  <c:v>70.907025731743175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4A3C-458A-AC36-D00922016C02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Ньютон!$C$2:$C$3</c:f>
              <c:numCache>
                <c:formatCode>General</c:formatCode>
                <c:ptCount val="2"/>
                <c:pt idx="0">
                  <c:v>28</c:v>
                </c:pt>
                <c:pt idx="1">
                  <c:v>28</c:v>
                </c:pt>
              </c:numCache>
            </c:numRef>
          </c:xVal>
          <c:yVal>
            <c:numRef>
              <c:f>Ньютон!$D$2:$D$3</c:f>
              <c:numCache>
                <c:formatCode>General</c:formatCode>
                <c:ptCount val="2"/>
                <c:pt idx="0">
                  <c:v>0</c:v>
                </c:pt>
                <c:pt idx="1">
                  <c:v>48.754512625156337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4A3C-458A-AC36-D00922016C02}"/>
            </c:ext>
          </c:extLst>
        </c:ser>
        <c:ser>
          <c:idx val="3"/>
          <c:order val="2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деления'!$C$5:$C$6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деления'!$D$5:$D$6</c:f>
              <c:numCache>
                <c:formatCode>General</c:formatCode>
                <c:ptCount val="2"/>
                <c:pt idx="0">
                  <c:v>-4.5219469679615223</c:v>
                </c:pt>
                <c:pt idx="1">
                  <c:v>-4.5219469679615223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4A3C-458A-AC36-D00922016C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877376"/>
        <c:axId val="39877952"/>
      </c:scatterChart>
      <c:valAx>
        <c:axId val="39877376"/>
        <c:scaling>
          <c:orientation val="minMax"/>
          <c:max val="30"/>
          <c:min val="18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tailEnd type="stealth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39877952"/>
        <c:crosses val="autoZero"/>
        <c:crossBetween val="midCat"/>
      </c:valAx>
      <c:valAx>
        <c:axId val="39877952"/>
        <c:scaling>
          <c:orientation val="minMax"/>
          <c:max val="70"/>
          <c:min val="-1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tailEnd type="stealth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398773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0.16524</cdr:x>
      <cdr:y>0.72273</cdr:y>
    </cdr:from>
    <cdr:to>
      <cdr:x>0.2094</cdr:x>
      <cdr:y>0.82932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169880" y="2246651"/>
          <a:ext cx="312647" cy="3313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a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0.7849</cdr:x>
      <cdr:y>0.73182</cdr:y>
    </cdr:from>
    <cdr:to>
      <cdr:x>0.82906</cdr:x>
      <cdr:y>0.82932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5556999" y="2274907"/>
          <a:ext cx="312647" cy="3030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b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</cdr:x>
      <cdr:y>0.79318</cdr:y>
    </cdr:from>
    <cdr:to>
      <cdr:x>0.04131</cdr:x>
      <cdr:y>0.8659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0" y="3324236"/>
          <a:ext cx="276239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f(a)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</cdr:x>
      <cdr:y>0.14091</cdr:y>
    </cdr:from>
    <cdr:to>
      <cdr:x>0.04131</cdr:x>
      <cdr:y>0.21363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0" y="590561"/>
          <a:ext cx="277813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f(b)</a:t>
          </a:r>
          <a:endParaRPr lang="ru-RU" sz="1400" b="1" i="1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0.16524</cdr:x>
      <cdr:y>0.72273</cdr:y>
    </cdr:from>
    <cdr:to>
      <cdr:x>0.2094</cdr:x>
      <cdr:y>0.83441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332721" y="2200004"/>
          <a:ext cx="356167" cy="33995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a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0.7849</cdr:x>
      <cdr:y>0.73182</cdr:y>
    </cdr:from>
    <cdr:to>
      <cdr:x>0.82906</cdr:x>
      <cdr:y>0.83441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330507" y="2227674"/>
          <a:ext cx="356167" cy="3122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b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</cdr:x>
      <cdr:y>0.79318</cdr:y>
    </cdr:from>
    <cdr:to>
      <cdr:x>0.04131</cdr:x>
      <cdr:y>0.8659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0" y="3324236"/>
          <a:ext cx="276239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f(a)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</cdr:x>
      <cdr:y>0.14091</cdr:y>
    </cdr:from>
    <cdr:to>
      <cdr:x>0.04131</cdr:x>
      <cdr:y>0.21363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0" y="590561"/>
          <a:ext cx="277813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f(b)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0.46835</cdr:x>
      <cdr:y>0.71364</cdr:y>
    </cdr:from>
    <cdr:to>
      <cdr:x>0.51252</cdr:x>
      <cdr:y>0.83441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777415" y="2172334"/>
          <a:ext cx="356247" cy="36762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1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</cdr:x>
      <cdr:y>0.86311</cdr:y>
    </cdr:from>
    <cdr:to>
      <cdr:x>0.04131</cdr:x>
      <cdr:y>0.95269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0" y="2627323"/>
          <a:ext cx="333180" cy="2726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 dirty="0">
              <a:solidFill>
                <a:srgbClr val="FF0000"/>
              </a:solidFill>
            </a:rPr>
            <a:t>f(x</a:t>
          </a:r>
          <a:r>
            <a:rPr lang="en-US" sz="1400" b="1" i="1" baseline="-25000" dirty="0">
              <a:solidFill>
                <a:srgbClr val="FF0000"/>
              </a:solidFill>
            </a:rPr>
            <a:t>1</a:t>
          </a:r>
          <a:r>
            <a:rPr lang="en-US" sz="1400" b="1" i="1" dirty="0">
              <a:solidFill>
                <a:srgbClr val="FF0000"/>
              </a:solidFill>
            </a:rPr>
            <a:t>)</a:t>
          </a:r>
          <a:endParaRPr lang="ru-RU" sz="1400" b="1" i="1" dirty="0">
            <a:solidFill>
              <a:srgbClr val="FF0000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0.16524</cdr:x>
      <cdr:y>0.72273</cdr:y>
    </cdr:from>
    <cdr:to>
      <cdr:x>0.2094</cdr:x>
      <cdr:y>0.82641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285127" y="2393947"/>
          <a:ext cx="343447" cy="34342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a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0.7849</cdr:x>
      <cdr:y>0.73182</cdr:y>
    </cdr:from>
    <cdr:to>
      <cdr:x>0.82906</cdr:x>
      <cdr:y>0.8339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104431" y="2424056"/>
          <a:ext cx="343447" cy="338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b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</cdr:x>
      <cdr:y>0.79318</cdr:y>
    </cdr:from>
    <cdr:to>
      <cdr:x>0.04131</cdr:x>
      <cdr:y>0.8659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0" y="3324236"/>
          <a:ext cx="276239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f(a)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</cdr:x>
      <cdr:y>0.14091</cdr:y>
    </cdr:from>
    <cdr:to>
      <cdr:x>0.04131</cdr:x>
      <cdr:y>0.21363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0" y="590561"/>
          <a:ext cx="277813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f(b)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0.46694</cdr:x>
      <cdr:y>0.71364</cdr:y>
    </cdr:from>
    <cdr:to>
      <cdr:x>0.5111</cdr:x>
      <cdr:y>0.82641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631549" y="2363838"/>
          <a:ext cx="343447" cy="3735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1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</cdr:x>
      <cdr:y>0.86311</cdr:y>
    </cdr:from>
    <cdr:to>
      <cdr:x>0.04131</cdr:x>
      <cdr:y>0.93583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0" y="3617294"/>
          <a:ext cx="277129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>
              <a:solidFill>
                <a:srgbClr val="FF0000"/>
              </a:solidFill>
            </a:rPr>
            <a:t>f(x</a:t>
          </a:r>
          <a:r>
            <a:rPr lang="en-US" sz="1400" b="1" i="1" baseline="-25000">
              <a:solidFill>
                <a:srgbClr val="FF0000"/>
              </a:solidFill>
            </a:rPr>
            <a:t>1</a:t>
          </a:r>
          <a:r>
            <a:rPr lang="en-US" sz="1400" b="1" i="1">
              <a:solidFill>
                <a:srgbClr val="FF0000"/>
              </a:solidFill>
            </a:rPr>
            <a:t>)</a:t>
          </a:r>
          <a:endParaRPr lang="ru-RU" sz="1400" b="1" i="1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0.61992</cdr:x>
      <cdr:y>0.61294</cdr:y>
    </cdr:from>
    <cdr:to>
      <cdr:x>0.66408</cdr:x>
      <cdr:y>0.71771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4821326" y="2030282"/>
          <a:ext cx="343447" cy="3470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2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0.5057</cdr:x>
      <cdr:y>0.61087</cdr:y>
    </cdr:from>
    <cdr:to>
      <cdr:x>0.54986</cdr:x>
      <cdr:y>0.71249</cdr:y>
    </cdr:to>
    <cdr:sp macro="" textlink="">
      <cdr:nvSpPr>
        <cdr:cNvPr id="10" name="TextBox 9"/>
        <cdr:cNvSpPr txBox="1"/>
      </cdr:nvSpPr>
      <cdr:spPr>
        <a:xfrm xmlns:a="http://schemas.openxmlformats.org/drawingml/2006/main">
          <a:off x="3932967" y="2023417"/>
          <a:ext cx="343448" cy="3366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a</a:t>
          </a:r>
          <a:endParaRPr lang="ru-RU" sz="1800" b="1" i="1" baseline="30000" dirty="0">
            <a:solidFill>
              <a:srgbClr val="FF0000"/>
            </a:solidFill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0.1712</cdr:x>
      <cdr:y>0.92191</cdr:y>
    </cdr:from>
    <cdr:to>
      <cdr:x>0.2128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19176" y="3486150"/>
          <a:ext cx="247650" cy="2952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/>
            <a:t>a</a:t>
          </a:r>
          <a:endParaRPr lang="ru-RU" sz="1800" b="1" i="1"/>
        </a:p>
      </cdr:txBody>
    </cdr:sp>
  </cdr:relSizeAnchor>
  <cdr:relSizeAnchor xmlns:cdr="http://schemas.openxmlformats.org/drawingml/2006/chartDrawing">
    <cdr:from>
      <cdr:x>0.7952</cdr:x>
      <cdr:y>0.92191</cdr:y>
    </cdr:from>
    <cdr:to>
      <cdr:x>0.8368</cdr:x>
      <cdr:y>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4733926" y="3486150"/>
          <a:ext cx="247650" cy="2952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/>
            <a:t>b</a:t>
          </a:r>
          <a:endParaRPr lang="ru-RU" sz="1800" b="1" i="1"/>
        </a:p>
      </cdr:txBody>
    </cdr:sp>
  </cdr:relSizeAnchor>
  <cdr:relSizeAnchor xmlns:cdr="http://schemas.openxmlformats.org/drawingml/2006/chartDrawing">
    <cdr:from>
      <cdr:x>0.6144</cdr:x>
      <cdr:y>0.9068</cdr:y>
    </cdr:from>
    <cdr:to>
      <cdr:x>0.656</cdr:x>
      <cdr:y>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3657601" y="3429000"/>
          <a:ext cx="247650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x</a:t>
          </a:r>
          <a:endParaRPr lang="ru-RU" sz="1800" b="1" i="1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</cdr:x>
      <cdr:y>0.9068</cdr:y>
    </cdr:from>
    <cdr:to>
      <cdr:x>0.4416</cdr:x>
      <cdr:y>1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2381251" y="3429000"/>
          <a:ext cx="247650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x</a:t>
          </a:r>
          <a:r>
            <a:rPr lang="en-US" sz="1800" b="1" i="1" baseline="-25000">
              <a:solidFill>
                <a:srgbClr val="FF0000"/>
              </a:solidFill>
            </a:rPr>
            <a:t>1</a:t>
          </a:r>
          <a:endParaRPr lang="ru-RU" sz="1800" b="1" i="1" baseline="-2500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0.5184</cdr:x>
      <cdr:y>0.9068</cdr:y>
    </cdr:from>
    <cdr:to>
      <cdr:x>0.56</cdr:x>
      <cdr:y>1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086101" y="3429000"/>
          <a:ext cx="247650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x</a:t>
          </a:r>
          <a:r>
            <a:rPr lang="en-US" sz="1800" b="1" i="1" baseline="-25000">
              <a:solidFill>
                <a:srgbClr val="FF0000"/>
              </a:solidFill>
            </a:rPr>
            <a:t>2</a:t>
          </a:r>
          <a:endParaRPr lang="ru-RU" sz="1800" b="1" i="1" baseline="-2500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0.57234</cdr:x>
      <cdr:y>0.9068</cdr:y>
    </cdr:from>
    <cdr:to>
      <cdr:x>0.61394</cdr:x>
      <cdr:y>1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3407229" y="3429000"/>
          <a:ext cx="247650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x</a:t>
          </a:r>
          <a:r>
            <a:rPr lang="en-US" sz="1800" b="1" i="1" baseline="-25000">
              <a:solidFill>
                <a:srgbClr val="FF0000"/>
              </a:solidFill>
            </a:rPr>
            <a:t>3</a:t>
          </a:r>
          <a:endParaRPr lang="ru-RU" sz="1800" b="1" i="1" baseline="-2500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0.1504</cdr:x>
      <cdr:y>0.45052</cdr:y>
    </cdr:from>
    <cdr:to>
      <cdr:x>0.23131</cdr:x>
      <cdr:y>0.54372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895351" y="1703615"/>
          <a:ext cx="481692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g(a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0.34813</cdr:x>
      <cdr:y>0.33483</cdr:y>
    </cdr:from>
    <cdr:to>
      <cdr:x>0.42904</cdr:x>
      <cdr:y>0.42803</cdr:y>
    </cdr:to>
    <cdr:sp macro="" textlink="">
      <cdr:nvSpPr>
        <cdr:cNvPr id="9" name="TextBox 8"/>
        <cdr:cNvSpPr txBox="1"/>
      </cdr:nvSpPr>
      <cdr:spPr>
        <a:xfrm xmlns:a="http://schemas.openxmlformats.org/drawingml/2006/main">
          <a:off x="2064987" y="1266145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g(x</a:t>
          </a:r>
          <a:r>
            <a:rPr lang="en-US" sz="1800" b="1" i="1" baseline="-25000">
              <a:solidFill>
                <a:srgbClr val="FF0000"/>
              </a:solidFill>
            </a:rPr>
            <a:t>1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0.45548</cdr:x>
      <cdr:y>0.28958</cdr:y>
    </cdr:from>
    <cdr:to>
      <cdr:x>0.53639</cdr:x>
      <cdr:y>0.38278</cdr:y>
    </cdr:to>
    <cdr:sp macro="" textlink="">
      <cdr:nvSpPr>
        <cdr:cNvPr id="10" name="TextBox 9"/>
        <cdr:cNvSpPr txBox="1"/>
      </cdr:nvSpPr>
      <cdr:spPr>
        <a:xfrm xmlns:a="http://schemas.openxmlformats.org/drawingml/2006/main">
          <a:off x="2701752" y="1095036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g(x</a:t>
          </a:r>
          <a:r>
            <a:rPr lang="en-US" sz="1800" b="1" i="1" baseline="-25000">
              <a:solidFill>
                <a:srgbClr val="FF0000"/>
              </a:solidFill>
            </a:rPr>
            <a:t>2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0.77063</cdr:x>
      <cdr:y>0.19234</cdr:y>
    </cdr:from>
    <cdr:to>
      <cdr:x>0.85155</cdr:x>
      <cdr:y>0.28553</cdr:y>
    </cdr:to>
    <cdr:sp macro="" textlink="">
      <cdr:nvSpPr>
        <cdr:cNvPr id="11" name="TextBox 10"/>
        <cdr:cNvSpPr txBox="1"/>
      </cdr:nvSpPr>
      <cdr:spPr>
        <a:xfrm xmlns:a="http://schemas.openxmlformats.org/drawingml/2006/main">
          <a:off x="4571159" y="727303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g(b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0.86196</cdr:x>
      <cdr:y>0.14353</cdr:y>
    </cdr:from>
    <cdr:to>
      <cdr:x>0.98254</cdr:x>
      <cdr:y>0.23673</cdr:y>
    </cdr:to>
    <cdr:sp macro="" textlink="">
      <cdr:nvSpPr>
        <cdr:cNvPr id="12" name="TextBox 11"/>
        <cdr:cNvSpPr txBox="1"/>
      </cdr:nvSpPr>
      <cdr:spPr>
        <a:xfrm xmlns:a="http://schemas.openxmlformats.org/drawingml/2006/main" rot="20885147">
          <a:off x="5112894" y="542756"/>
          <a:ext cx="715216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ysClr val="windowText" lastClr="000000"/>
              </a:solidFill>
            </a:rPr>
            <a:t>f = g(x</a:t>
          </a:r>
          <a:r>
            <a:rPr lang="en-US" sz="1800" b="1" i="1" baseline="0">
              <a:solidFill>
                <a:sysClr val="windowText" lastClr="000000"/>
              </a:solidFill>
            </a:rPr>
            <a:t>)</a:t>
          </a:r>
          <a:endParaRPr lang="ru-RU" sz="1800" b="1" i="1" baseline="0">
            <a:solidFill>
              <a:sysClr val="windowText" lastClr="000000"/>
            </a:solidFill>
          </a:endParaRPr>
        </a:p>
      </cdr:txBody>
    </cdr:sp>
  </cdr:relSizeAnchor>
  <cdr:relSizeAnchor xmlns:cdr="http://schemas.openxmlformats.org/drawingml/2006/chartDrawing">
    <cdr:from>
      <cdr:x>0.82583</cdr:x>
      <cdr:y>0.02632</cdr:y>
    </cdr:from>
    <cdr:to>
      <cdr:x>0.90675</cdr:x>
      <cdr:y>0.11952</cdr:y>
    </cdr:to>
    <cdr:sp macro="" textlink="">
      <cdr:nvSpPr>
        <cdr:cNvPr id="13" name="TextBox 12"/>
        <cdr:cNvSpPr txBox="1"/>
      </cdr:nvSpPr>
      <cdr:spPr>
        <a:xfrm xmlns:a="http://schemas.openxmlformats.org/drawingml/2006/main" rot="19706489">
          <a:off x="4898581" y="99537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ysClr val="windowText" lastClr="000000"/>
              </a:solidFill>
            </a:rPr>
            <a:t>y = x</a:t>
          </a:r>
          <a:endParaRPr lang="ru-RU" sz="1800" b="1" i="1" baseline="0">
            <a:solidFill>
              <a:sysClr val="windowText" lastClr="000000"/>
            </a:solidFill>
          </a:endParaRPr>
        </a:p>
      </cdr:txBody>
    </cdr:sp>
  </cdr:relSizeAnchor>
  <cdr:relSizeAnchor xmlns:cdr="http://schemas.openxmlformats.org/drawingml/2006/chartDrawing">
    <cdr:from>
      <cdr:x>0.53777</cdr:x>
      <cdr:y>0.27069</cdr:y>
    </cdr:from>
    <cdr:to>
      <cdr:x>0.61869</cdr:x>
      <cdr:y>0.36389</cdr:y>
    </cdr:to>
    <cdr:sp macro="" textlink="">
      <cdr:nvSpPr>
        <cdr:cNvPr id="14" name="TextBox 13"/>
        <cdr:cNvSpPr txBox="1"/>
      </cdr:nvSpPr>
      <cdr:spPr>
        <a:xfrm xmlns:a="http://schemas.openxmlformats.org/drawingml/2006/main">
          <a:off x="3189908" y="1023598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g(x</a:t>
          </a:r>
          <a:r>
            <a:rPr lang="en-US" sz="1800" b="1" i="1" baseline="-25000">
              <a:solidFill>
                <a:srgbClr val="FF0000"/>
              </a:solidFill>
            </a:rPr>
            <a:t>3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0.57507</cdr:x>
      <cdr:y>0.89263</cdr:y>
    </cdr:from>
    <cdr:to>
      <cdr:x>0.65636</cdr:x>
      <cdr:y>0.93671</cdr:y>
    </cdr:to>
    <cdr:sp macro="" textlink="">
      <cdr:nvSpPr>
        <cdr:cNvPr id="15" name="Овал 14"/>
        <cdr:cNvSpPr/>
      </cdr:nvSpPr>
      <cdr:spPr>
        <a:xfrm xmlns:a="http://schemas.openxmlformats.org/drawingml/2006/main">
          <a:off x="3411140" y="3375421"/>
          <a:ext cx="482203" cy="166688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6350">
          <a:prstDash val="dash"/>
        </a:ln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  <cdr:relSizeAnchor xmlns:cdr="http://schemas.openxmlformats.org/drawingml/2006/chartDrawing">
    <cdr:from>
      <cdr:x>0.64871</cdr:x>
      <cdr:y>0.75</cdr:y>
    </cdr:from>
    <cdr:to>
      <cdr:x>0.83945</cdr:x>
      <cdr:y>0.84783</cdr:y>
    </cdr:to>
    <cdr:sp macro="" textlink="">
      <cdr:nvSpPr>
        <cdr:cNvPr id="16" name="TextBox 15"/>
        <cdr:cNvSpPr txBox="1"/>
      </cdr:nvSpPr>
      <cdr:spPr>
        <a:xfrm xmlns:a="http://schemas.openxmlformats.org/drawingml/2006/main">
          <a:off x="5091667" y="2592289"/>
          <a:ext cx="1497065" cy="338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0" dirty="0"/>
            <a:t>|x - </a:t>
          </a:r>
          <a:r>
            <a:rPr lang="en-US" sz="1800" b="1" i="0" dirty="0" err="1"/>
            <a:t>x</a:t>
          </a:r>
          <a:r>
            <a:rPr lang="en-US" sz="1800" b="1" i="0" baseline="-25000" dirty="0" err="1"/>
            <a:t>n</a:t>
          </a:r>
          <a:r>
            <a:rPr lang="en-US" sz="1800" b="1" i="0" dirty="0"/>
            <a:t>| ≤ ɛ</a:t>
          </a:r>
          <a:endParaRPr lang="ru-RU" sz="1800" b="1" i="0" dirty="0"/>
        </a:p>
      </cdr:txBody>
    </cdr:sp>
  </cdr:relSizeAnchor>
  <cdr:relSizeAnchor xmlns:cdr="http://schemas.openxmlformats.org/drawingml/2006/chartDrawing">
    <cdr:from>
      <cdr:x>0.64446</cdr:x>
      <cdr:y>0.87464</cdr:y>
    </cdr:from>
    <cdr:to>
      <cdr:x>0.72086</cdr:x>
      <cdr:y>0.89909</cdr:y>
    </cdr:to>
    <cdr:cxnSp macro="">
      <cdr:nvCxnSpPr>
        <cdr:cNvPr id="20" name="Прямая соединительная линия 19">
          <a:extLst xmlns:a="http://schemas.openxmlformats.org/drawingml/2006/main">
            <a:ext uri="{FF2B5EF4-FFF2-40B4-BE49-F238E27FC236}">
              <a16:creationId xmlns:a16="http://schemas.microsoft.com/office/drawing/2014/main" xmlns="" id="{306DE31C-9CA0-4CA4-AEC2-3EB80C5FFBE0}"/>
            </a:ext>
          </a:extLst>
        </cdr:cNvPr>
        <cdr:cNvCxnSpPr>
          <a:stCxn xmlns:a="http://schemas.openxmlformats.org/drawingml/2006/main" id="15" idx="7"/>
          <a:endCxn xmlns:a="http://schemas.openxmlformats.org/drawingml/2006/main" id="21" idx="4"/>
        </cdr:cNvCxnSpPr>
      </cdr:nvCxnSpPr>
      <cdr:spPr>
        <a:xfrm xmlns:a="http://schemas.openxmlformats.org/drawingml/2006/main" flipV="1">
          <a:off x="3836538" y="3307386"/>
          <a:ext cx="454842" cy="92446"/>
        </a:xfrm>
        <a:prstGeom xmlns:a="http://schemas.openxmlformats.org/drawingml/2006/main" prst="line">
          <a:avLst/>
        </a:prstGeom>
        <a:ln xmlns:a="http://schemas.openxmlformats.org/drawingml/2006/main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0.62451</cdr:x>
      <cdr:y>0.75184</cdr:y>
    </cdr:from>
    <cdr:to>
      <cdr:x>0.81721</cdr:x>
      <cdr:y>0.87464</cdr:y>
    </cdr:to>
    <cdr:sp macro="" textlink="">
      <cdr:nvSpPr>
        <cdr:cNvPr id="21" name="Овал 20"/>
        <cdr:cNvSpPr/>
      </cdr:nvSpPr>
      <cdr:spPr>
        <a:xfrm xmlns:a="http://schemas.openxmlformats.org/drawingml/2006/main">
          <a:off x="3717815" y="2843042"/>
          <a:ext cx="1147130" cy="464344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6350">
          <a:prstDash val="dash"/>
        </a:ln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0.05759</cdr:x>
      <cdr:y>0.71664</cdr:y>
    </cdr:from>
    <cdr:to>
      <cdr:x>0.10175</cdr:x>
      <cdr:y>0.84318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56172" y="1893171"/>
          <a:ext cx="349793" cy="3342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a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0.76507</cdr:x>
      <cdr:y>0.71664</cdr:y>
    </cdr:from>
    <cdr:to>
      <cdr:x>0.80923</cdr:x>
      <cdr:y>0.83637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060142" y="1893171"/>
          <a:ext cx="349792" cy="3162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b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0.43201</cdr:x>
      <cdr:y>0.05227</cdr:y>
    </cdr:from>
    <cdr:to>
      <cdr:x>0.97025</cdr:x>
      <cdr:y>0.87273</cdr:y>
    </cdr:to>
    <cdr:cxnSp macro="">
      <cdr:nvCxnSpPr>
        <cdr:cNvPr id="7" name="Прямая соединительная линия 6">
          <a:extLst xmlns:a="http://schemas.openxmlformats.org/drawingml/2006/main">
            <a:ext uri="{FF2B5EF4-FFF2-40B4-BE49-F238E27FC236}">
              <a16:creationId xmlns:a16="http://schemas.microsoft.com/office/drawing/2014/main" xmlns="" id="{5F5EF432-BBD2-4DC4-B14C-6CC54219B658}"/>
            </a:ext>
          </a:extLst>
        </cdr:cNvPr>
        <cdr:cNvCxnSpPr/>
      </cdr:nvCxnSpPr>
      <cdr:spPr>
        <a:xfrm xmlns:a="http://schemas.openxmlformats.org/drawingml/2006/main" flipH="1">
          <a:off x="2905127" y="219075"/>
          <a:ext cx="3619498" cy="3438525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0.44932</cdr:x>
      <cdr:y>0.70962</cdr:y>
    </cdr:from>
    <cdr:to>
      <cdr:x>0.44932</cdr:x>
      <cdr:y>0.84948</cdr:y>
    </cdr:to>
    <cdr:cxnSp macro="">
      <cdr:nvCxnSpPr>
        <cdr:cNvPr id="22" name="Прямая соединительная линия 21">
          <a:extLst xmlns:a="http://schemas.openxmlformats.org/drawingml/2006/main">
            <a:ext uri="{FF2B5EF4-FFF2-40B4-BE49-F238E27FC236}">
              <a16:creationId xmlns:a16="http://schemas.microsoft.com/office/drawing/2014/main" xmlns="" id="{72FE95D8-F9A0-4C54-AD07-6E571AFD335A}"/>
            </a:ext>
          </a:extLst>
        </cdr:cNvPr>
        <cdr:cNvCxnSpPr/>
      </cdr:nvCxnSpPr>
      <cdr:spPr>
        <a:xfrm xmlns:a="http://schemas.openxmlformats.org/drawingml/2006/main">
          <a:off x="3014296" y="2973998"/>
          <a:ext cx="0" cy="586154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0.24184</cdr:x>
      <cdr:y>0.59979</cdr:y>
    </cdr:from>
    <cdr:to>
      <cdr:x>0.5803</cdr:x>
      <cdr:y>0.87281</cdr:y>
    </cdr:to>
    <cdr:cxnSp macro="">
      <cdr:nvCxnSpPr>
        <cdr:cNvPr id="25" name="Прямая соединительная линия 24">
          <a:extLst xmlns:a="http://schemas.openxmlformats.org/drawingml/2006/main">
            <a:ext uri="{FF2B5EF4-FFF2-40B4-BE49-F238E27FC236}">
              <a16:creationId xmlns:a16="http://schemas.microsoft.com/office/drawing/2014/main" xmlns="" id="{501F2E70-DAAA-442E-B919-E69761BACBF3}"/>
            </a:ext>
          </a:extLst>
        </cdr:cNvPr>
        <cdr:cNvCxnSpPr/>
      </cdr:nvCxnSpPr>
      <cdr:spPr>
        <a:xfrm xmlns:a="http://schemas.openxmlformats.org/drawingml/2006/main" flipH="1">
          <a:off x="1628570" y="2513734"/>
          <a:ext cx="2279278" cy="1144194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0.27074</cdr:x>
      <cdr:y>0.81777</cdr:y>
    </cdr:from>
    <cdr:to>
      <cdr:x>0.27094</cdr:x>
      <cdr:y>0.85162</cdr:y>
    </cdr:to>
    <cdr:cxnSp macro="">
      <cdr:nvCxnSpPr>
        <cdr:cNvPr id="34" name="Прямая соединительная линия 33">
          <a:extLst xmlns:a="http://schemas.openxmlformats.org/drawingml/2006/main">
            <a:ext uri="{FF2B5EF4-FFF2-40B4-BE49-F238E27FC236}">
              <a16:creationId xmlns:a16="http://schemas.microsoft.com/office/drawing/2014/main" xmlns="" id="{D1ECC36C-9878-402D-AF01-4A717D6A2334}"/>
            </a:ext>
          </a:extLst>
        </cdr:cNvPr>
        <cdr:cNvCxnSpPr/>
      </cdr:nvCxnSpPr>
      <cdr:spPr>
        <a:xfrm xmlns:a="http://schemas.openxmlformats.org/drawingml/2006/main" flipH="1">
          <a:off x="1820635" y="3427256"/>
          <a:ext cx="1362" cy="141898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0.07966</cdr:x>
      <cdr:y>0.84958</cdr:y>
    </cdr:from>
    <cdr:to>
      <cdr:x>0.07972</cdr:x>
      <cdr:y>0.89318</cdr:y>
    </cdr:to>
    <cdr:cxnSp macro="">
      <cdr:nvCxnSpPr>
        <cdr:cNvPr id="39" name="Прямая соединительная линия 38">
          <a:extLst xmlns:a="http://schemas.openxmlformats.org/drawingml/2006/main">
            <a:ext uri="{FF2B5EF4-FFF2-40B4-BE49-F238E27FC236}">
              <a16:creationId xmlns:a16="http://schemas.microsoft.com/office/drawing/2014/main" xmlns="" id="{6068EFAE-19A4-48ED-A2DF-6B71228ABA36}"/>
            </a:ext>
          </a:extLst>
        </cdr:cNvPr>
        <cdr:cNvCxnSpPr/>
      </cdr:nvCxnSpPr>
      <cdr:spPr>
        <a:xfrm xmlns:a="http://schemas.openxmlformats.org/drawingml/2006/main" flipH="1">
          <a:off x="537411" y="3560606"/>
          <a:ext cx="470" cy="182719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0.81072</cdr:x>
      <cdr:y>0.81361</cdr:y>
    </cdr:from>
    <cdr:to>
      <cdr:x>0.85488</cdr:x>
      <cdr:y>0.94161</cdr:y>
    </cdr:to>
    <cdr:sp macro="" textlink="">
      <cdr:nvSpPr>
        <cdr:cNvPr id="44" name="TextBox 43"/>
        <cdr:cNvSpPr txBox="1"/>
      </cdr:nvSpPr>
      <cdr:spPr>
        <a:xfrm xmlns:a="http://schemas.openxmlformats.org/drawingml/2006/main">
          <a:off x="6421737" y="2149334"/>
          <a:ext cx="349792" cy="338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0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0.44245</cdr:x>
      <cdr:y>0.81589</cdr:y>
    </cdr:from>
    <cdr:to>
      <cdr:x>0.48661</cdr:x>
      <cdr:y>0.94389</cdr:y>
    </cdr:to>
    <cdr:sp macro="" textlink="">
      <cdr:nvSpPr>
        <cdr:cNvPr id="45" name="TextBox 44"/>
        <cdr:cNvSpPr txBox="1"/>
      </cdr:nvSpPr>
      <cdr:spPr>
        <a:xfrm xmlns:a="http://schemas.openxmlformats.org/drawingml/2006/main">
          <a:off x="3504659" y="2155356"/>
          <a:ext cx="349793" cy="33813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1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0.26398</cdr:x>
      <cdr:y>0.81589</cdr:y>
    </cdr:from>
    <cdr:to>
      <cdr:x>0.30814</cdr:x>
      <cdr:y>0.94389</cdr:y>
    </cdr:to>
    <cdr:sp macro="" textlink="">
      <cdr:nvSpPr>
        <cdr:cNvPr id="46" name="TextBox 45"/>
        <cdr:cNvSpPr txBox="1"/>
      </cdr:nvSpPr>
      <cdr:spPr>
        <a:xfrm xmlns:a="http://schemas.openxmlformats.org/drawingml/2006/main">
          <a:off x="2090993" y="2155356"/>
          <a:ext cx="349793" cy="33813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2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0.74504</cdr:x>
      <cdr:y>0.15001</cdr:y>
    </cdr:from>
    <cdr:to>
      <cdr:x>0.81631</cdr:x>
      <cdr:y>0.28636</cdr:y>
    </cdr:to>
    <cdr:sp macro="" textlink="">
      <cdr:nvSpPr>
        <cdr:cNvPr id="47" name="TextBox 46"/>
        <cdr:cNvSpPr txBox="1"/>
      </cdr:nvSpPr>
      <cdr:spPr>
        <a:xfrm xmlns:a="http://schemas.openxmlformats.org/drawingml/2006/main">
          <a:off x="5901483" y="396277"/>
          <a:ext cx="564532" cy="36020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f(x</a:t>
          </a:r>
          <a:r>
            <a:rPr lang="en-US" sz="1800" b="1" i="1" baseline="-25000" dirty="0">
              <a:solidFill>
                <a:srgbClr val="FF0000"/>
              </a:solidFill>
            </a:rPr>
            <a:t>0</a:t>
          </a:r>
          <a:r>
            <a:rPr lang="en-US" sz="1800" b="1" i="1" baseline="0" dirty="0">
              <a:solidFill>
                <a:srgbClr val="FF0000"/>
              </a:solidFill>
            </a:rPr>
            <a:t>)</a:t>
          </a:r>
          <a:endParaRPr lang="ru-RU" sz="1800" b="1" i="1" baseline="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0.3881</cdr:x>
      <cdr:y>0.55309</cdr:y>
    </cdr:from>
    <cdr:to>
      <cdr:x>0.45937</cdr:x>
      <cdr:y>0.68636</cdr:y>
    </cdr:to>
    <cdr:sp macro="" textlink="">
      <cdr:nvSpPr>
        <cdr:cNvPr id="48" name="TextBox 47"/>
        <cdr:cNvSpPr txBox="1"/>
      </cdr:nvSpPr>
      <cdr:spPr>
        <a:xfrm xmlns:a="http://schemas.openxmlformats.org/drawingml/2006/main">
          <a:off x="3074151" y="1461123"/>
          <a:ext cx="564532" cy="35205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f(x</a:t>
          </a:r>
          <a:r>
            <a:rPr lang="en-US" sz="1800" b="1" i="1" baseline="-25000" dirty="0">
              <a:solidFill>
                <a:srgbClr val="FF0000"/>
              </a:solidFill>
            </a:rPr>
            <a:t>1</a:t>
          </a:r>
          <a:r>
            <a:rPr lang="en-US" sz="1800" b="1" i="1" baseline="0" dirty="0">
              <a:solidFill>
                <a:srgbClr val="FF0000"/>
              </a:solidFill>
            </a:rPr>
            <a:t>)</a:t>
          </a:r>
          <a:endParaRPr lang="ru-RU" sz="1800" b="1" i="1" baseline="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0.20397</cdr:x>
      <cdr:y>0.67107</cdr:y>
    </cdr:from>
    <cdr:to>
      <cdr:x>0.27524</cdr:x>
      <cdr:y>0.79773</cdr:y>
    </cdr:to>
    <cdr:sp macro="" textlink="">
      <cdr:nvSpPr>
        <cdr:cNvPr id="49" name="TextBox 48"/>
        <cdr:cNvSpPr txBox="1"/>
      </cdr:nvSpPr>
      <cdr:spPr>
        <a:xfrm xmlns:a="http://schemas.openxmlformats.org/drawingml/2006/main">
          <a:off x="1615652" y="1772770"/>
          <a:ext cx="564532" cy="3346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f(x</a:t>
          </a:r>
          <a:r>
            <a:rPr lang="en-US" sz="1800" b="1" i="1" baseline="-25000" dirty="0">
              <a:solidFill>
                <a:srgbClr val="FF0000"/>
              </a:solidFill>
            </a:rPr>
            <a:t>2</a:t>
          </a:r>
          <a:r>
            <a:rPr lang="en-US" sz="1800" b="1" i="1" baseline="0" dirty="0">
              <a:solidFill>
                <a:srgbClr val="FF0000"/>
              </a:solidFill>
            </a:rPr>
            <a:t>)</a:t>
          </a:r>
          <a:endParaRPr lang="ru-RU" sz="1800" b="1" i="1" baseline="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0.19438</cdr:x>
      <cdr:y>0.81362</cdr:y>
    </cdr:from>
    <cdr:to>
      <cdr:x>0.23854</cdr:x>
      <cdr:y>0.94162</cdr:y>
    </cdr:to>
    <cdr:sp macro="" textlink="">
      <cdr:nvSpPr>
        <cdr:cNvPr id="16" name="TextBox 15"/>
        <cdr:cNvSpPr txBox="1"/>
      </cdr:nvSpPr>
      <cdr:spPr>
        <a:xfrm xmlns:a="http://schemas.openxmlformats.org/drawingml/2006/main">
          <a:off x="1539690" y="2149360"/>
          <a:ext cx="349792" cy="338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12.04.2021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Итерационные методы решения </a:t>
            </a:r>
          </a:p>
          <a:p>
            <a:r>
              <a:rPr lang="ru-RU" dirty="0"/>
              <a:t>нелинейных уравнений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МЕТОД НЬЮТОНА (КАСАТЕЛЬНЫХ)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FFB4562-44AC-4C42-88E5-D276DF2F47E9}"/>
              </a:ext>
            </a:extLst>
          </p:cNvPr>
          <p:cNvSpPr txBox="1"/>
          <p:nvPr/>
        </p:nvSpPr>
        <p:spPr>
          <a:xfrm>
            <a:off x="838200" y="803001"/>
            <a:ext cx="4849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Последовательность приближений строится следующим образом: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A8E2B5-CBCE-4378-B6FA-47673E35727B}"/>
              </a:ext>
            </a:extLst>
          </p:cNvPr>
          <p:cNvSpPr txBox="1"/>
          <p:nvPr/>
        </p:nvSpPr>
        <p:spPr>
          <a:xfrm>
            <a:off x="6153980" y="80300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u="sng" dirty="0"/>
              <a:t>Выбор начальных приближений</a:t>
            </a:r>
            <a:r>
              <a:rPr lang="ru-RU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DC8CFD2-2B70-40A8-B0A8-E50AC9BA6072}"/>
              </a:ext>
            </a:extLst>
          </p:cNvPr>
          <p:cNvSpPr txBox="1"/>
          <p:nvPr/>
        </p:nvSpPr>
        <p:spPr>
          <a:xfrm>
            <a:off x="6153980" y="1275507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arenR"/>
            </a:pPr>
            <a:r>
              <a:rPr lang="ru-RU" dirty="0"/>
              <a:t>если </a:t>
            </a:r>
            <a:r>
              <a:rPr lang="en-US" b="1" i="1" dirty="0"/>
              <a:t>f(a) * f</a:t>
            </a:r>
            <a:r>
              <a:rPr lang="en-US" b="1" i="1" baseline="30000" dirty="0"/>
              <a:t>//</a:t>
            </a:r>
            <a:r>
              <a:rPr lang="en-US" b="1" i="1" dirty="0"/>
              <a:t>(a) &gt; 0</a:t>
            </a:r>
            <a:r>
              <a:rPr lang="en-US" dirty="0"/>
              <a:t>, </a:t>
            </a:r>
            <a:r>
              <a:rPr lang="ru-RU" dirty="0"/>
              <a:t>то точка </a:t>
            </a:r>
            <a:r>
              <a:rPr lang="en-US" b="1" i="1" dirty="0"/>
              <a:t>a</a:t>
            </a:r>
            <a:r>
              <a:rPr lang="ru-RU" i="1" dirty="0"/>
              <a:t>;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ru-RU" dirty="0"/>
              <a:t>если </a:t>
            </a:r>
            <a:r>
              <a:rPr lang="en-US" b="1" i="1" dirty="0"/>
              <a:t>f(b) * f</a:t>
            </a:r>
            <a:r>
              <a:rPr lang="en-US" b="1" i="1" baseline="30000" dirty="0"/>
              <a:t>//</a:t>
            </a:r>
            <a:r>
              <a:rPr lang="en-US" b="1" i="1" dirty="0"/>
              <a:t>(b) &gt; 0</a:t>
            </a:r>
            <a:r>
              <a:rPr lang="en-US" dirty="0"/>
              <a:t>, </a:t>
            </a:r>
            <a:r>
              <a:rPr lang="ru-RU" dirty="0"/>
              <a:t>то точка </a:t>
            </a:r>
            <a:r>
              <a:rPr lang="en-US" b="1" i="1" dirty="0"/>
              <a:t>b</a:t>
            </a:r>
            <a:r>
              <a:rPr lang="ru-RU" i="1" dirty="0"/>
              <a:t>;</a:t>
            </a:r>
            <a:endParaRPr lang="ru-RU" i="1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AB0ECB6-E3D4-4EEE-9159-8BF79ACD4ED7}"/>
              </a:ext>
            </a:extLst>
          </p:cNvPr>
          <p:cNvSpPr txBox="1"/>
          <p:nvPr/>
        </p:nvSpPr>
        <p:spPr>
          <a:xfrm>
            <a:off x="6153981" y="1972588"/>
            <a:ext cx="478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>
                <a:solidFill>
                  <a:srgbClr val="FF0000"/>
                </a:solidFill>
              </a:rPr>
              <a:t>Если неравенства не выполняются – метод </a:t>
            </a:r>
            <a:r>
              <a:rPr lang="ru-RU" b="1" i="1" dirty="0">
                <a:solidFill>
                  <a:srgbClr val="FF0000"/>
                </a:solidFill>
              </a:rPr>
              <a:t>не применим</a:t>
            </a:r>
            <a:r>
              <a:rPr lang="ru-RU" i="1" dirty="0">
                <a:solidFill>
                  <a:srgbClr val="FF0000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0B4463E7-6D31-499D-AF03-221EB114724D}"/>
                  </a:ext>
                </a:extLst>
              </p:cNvPr>
              <p:cNvSpPr txBox="1"/>
              <p:nvPr/>
            </p:nvSpPr>
            <p:spPr>
              <a:xfrm>
                <a:off x="1847020" y="1449332"/>
                <a:ext cx="2958310" cy="2597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ru-RU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ru-RU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ru-RU" sz="2400" i="1" smtClean="0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ru-RU" sz="2400" i="1" smtClean="0">
                                    <a:latin typeface="Cambria Math" panose="02040503050406030204" pitchFamily="18" charset="0"/>
                                  </a:rPr>
                                  <m:t>…………………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4463E7-6D31-499D-AF03-221EB1147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20" y="1449332"/>
                <a:ext cx="2958310" cy="25973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xmlns="" id="{F1B5BC94-00A5-4ECB-AD38-F9F2993902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7703710"/>
              </p:ext>
            </p:extLst>
          </p:nvPr>
        </p:nvGraphicFramePr>
        <p:xfrm>
          <a:off x="576835" y="3429000"/>
          <a:ext cx="10233127" cy="3159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75883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xmlns="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76549"/>
              </p:ext>
            </p:extLst>
          </p:nvPr>
        </p:nvGraphicFramePr>
        <p:xfrm>
          <a:off x="838200" y="775744"/>
          <a:ext cx="8950891" cy="448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xmlns="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equation(x: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exp(x) 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equation1(x: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exp(x) 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equation2(x: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exp(x) 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78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xmlns="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384958"/>
              </p:ext>
            </p:extLst>
          </p:nvPr>
        </p:nvGraphicFramePr>
        <p:xfrm>
          <a:off x="838200" y="152094"/>
          <a:ext cx="8950891" cy="6596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xmlns="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Newton(f, f1, f2: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a, b, eps: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f(a) * f2(a) &gt; 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a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if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f(b) * f2(b) &gt; 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b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begin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'Newton Method, Not Solved!'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75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exit</a:t>
                      </a:r>
                    </a:p>
                    <a:p>
                      <a:r>
                        <a:rPr lang="en-US" sz="175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repeat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f(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/ f1(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x - f(x) / f1(x);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until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abs(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x) &lt; eps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7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7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Newton(equation, equation1, equation2, -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1e-4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).Print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7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-0.386794939318652 </a:t>
                      </a:r>
                      <a:endParaRPr lang="ru-RU" sz="17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95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68782"/>
            <a:ext cx="12192000" cy="4774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9933C41-E667-4841-8840-5714B3A37659}"/>
              </a:ext>
            </a:extLst>
          </p:cNvPr>
          <p:cNvSpPr txBox="1"/>
          <p:nvPr/>
        </p:nvSpPr>
        <p:spPr>
          <a:xfrm>
            <a:off x="850610" y="1325068"/>
            <a:ext cx="9765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Составьте программу для решения нелинейных уравнений методом половинного деления, простых итераций и методом Ньютона: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xmlns="" id="{657B4CE8-BBC6-4863-A0B0-317CEE434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0435007"/>
                  </p:ext>
                </p:extLst>
              </p:nvPr>
            </p:nvGraphicFramePr>
            <p:xfrm>
              <a:off x="850610" y="2485835"/>
              <a:ext cx="10922290" cy="3291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2124">
                      <a:extLst>
                        <a:ext uri="{9D8B030D-6E8A-4147-A177-3AD203B41FA5}">
                          <a16:colId xmlns:a16="http://schemas.microsoft.com/office/drawing/2014/main" xmlns="" val="639918954"/>
                        </a:ext>
                      </a:extLst>
                    </a:gridCol>
                    <a:gridCol w="5890432">
                      <a:extLst>
                        <a:ext uri="{9D8B030D-6E8A-4147-A177-3AD203B41FA5}">
                          <a16:colId xmlns:a16="http://schemas.microsoft.com/office/drawing/2014/main" xmlns="" val="3722674551"/>
                        </a:ext>
                      </a:extLst>
                    </a:gridCol>
                    <a:gridCol w="4529734">
                      <a:extLst>
                        <a:ext uri="{9D8B030D-6E8A-4147-A177-3AD203B41FA5}">
                          <a16:colId xmlns:a16="http://schemas.microsoft.com/office/drawing/2014/main" xmlns="" val="27574732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−20=0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[1; 2], </a:t>
                          </a:r>
                          <a:r>
                            <a:rPr lang="ru-RU" sz="2400" dirty="0"/>
                            <a:t>допустимая точность 10</a:t>
                          </a:r>
                          <a:r>
                            <a:rPr lang="ru-RU" sz="2400" baseline="30000" dirty="0"/>
                            <a:t>-2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555451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−2=0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[0; 1], </a:t>
                          </a:r>
                          <a:r>
                            <a:rPr lang="ru-RU" sz="2400" dirty="0"/>
                            <a:t>допустимая точность 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3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856476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i="1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[0.5; 1.5], </a:t>
                          </a:r>
                          <a:r>
                            <a:rPr lang="ru-RU" sz="2400" dirty="0"/>
                            <a:t>допустимая </a:t>
                          </a:r>
                          <a:br>
                            <a:rPr lang="ru-RU" sz="2400" dirty="0"/>
                          </a:br>
                          <a:r>
                            <a:rPr lang="ru-RU" sz="2400" dirty="0"/>
                            <a:t>точность </a:t>
                          </a:r>
                          <a:r>
                            <a:rPr lang="en-US" sz="2400" dirty="0"/>
                            <a:t>0.2*</a:t>
                          </a:r>
                          <a:r>
                            <a:rPr lang="ru-RU" sz="2400" dirty="0"/>
                            <a:t>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4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0558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−0.1∙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[0.2; 1.5], </a:t>
                          </a:r>
                          <a:r>
                            <a:rPr lang="ru-RU" sz="2400" dirty="0"/>
                            <a:t>допустимая </a:t>
                          </a:r>
                          <a:br>
                            <a:rPr lang="ru-RU" sz="2400" dirty="0"/>
                          </a:br>
                          <a:r>
                            <a:rPr lang="ru-RU" sz="2400" dirty="0"/>
                            <a:t>точность </a:t>
                          </a:r>
                          <a:r>
                            <a:rPr lang="en-US" sz="2400" dirty="0"/>
                            <a:t>0.5*</a:t>
                          </a:r>
                          <a:r>
                            <a:rPr lang="ru-RU" sz="2400" dirty="0"/>
                            <a:t>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4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5101848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657B4CE8-BBC6-4863-A0B0-317CEE434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0435007"/>
                  </p:ext>
                </p:extLst>
              </p:nvPr>
            </p:nvGraphicFramePr>
            <p:xfrm>
              <a:off x="850610" y="2485835"/>
              <a:ext cx="10922290" cy="3291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2124">
                      <a:extLst>
                        <a:ext uri="{9D8B030D-6E8A-4147-A177-3AD203B41FA5}">
                          <a16:colId xmlns:a16="http://schemas.microsoft.com/office/drawing/2014/main" val="639918954"/>
                        </a:ext>
                      </a:extLst>
                    </a:gridCol>
                    <a:gridCol w="5890432">
                      <a:extLst>
                        <a:ext uri="{9D8B030D-6E8A-4147-A177-3AD203B41FA5}">
                          <a16:colId xmlns:a16="http://schemas.microsoft.com/office/drawing/2014/main" val="3722674551"/>
                        </a:ext>
                      </a:extLst>
                    </a:gridCol>
                    <a:gridCol w="4529734">
                      <a:extLst>
                        <a:ext uri="{9D8B030D-6E8A-4147-A177-3AD203B41FA5}">
                          <a16:colId xmlns:a16="http://schemas.microsoft.com/office/drawing/2014/main" val="2757473257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583" t="-5185" r="-7714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[1; 2], </a:t>
                          </a:r>
                          <a:r>
                            <a:rPr lang="ru-RU" sz="2400" dirty="0"/>
                            <a:t>допустимая точность 10</a:t>
                          </a:r>
                          <a:r>
                            <a:rPr lang="ru-RU" sz="2400" baseline="30000" dirty="0"/>
                            <a:t>-2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545119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583" t="-104412" r="-77146" b="-2154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[0; 1], </a:t>
                          </a:r>
                          <a:r>
                            <a:rPr lang="ru-RU" sz="2400" dirty="0"/>
                            <a:t>допустимая точность 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3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647677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583" t="-205926" r="-77146" b="-1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[0.5; 1.5], </a:t>
                          </a:r>
                          <a:r>
                            <a:rPr lang="ru-RU" sz="2400" dirty="0"/>
                            <a:t>допустимая </a:t>
                          </a:r>
                          <a:br>
                            <a:rPr lang="ru-RU" sz="2400" dirty="0"/>
                          </a:br>
                          <a:r>
                            <a:rPr lang="ru-RU" sz="2400" dirty="0"/>
                            <a:t>точность </a:t>
                          </a:r>
                          <a:r>
                            <a:rPr lang="en-US" sz="2400" dirty="0"/>
                            <a:t>0.2*</a:t>
                          </a:r>
                          <a:r>
                            <a:rPr lang="ru-RU" sz="2400" dirty="0"/>
                            <a:t>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4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581886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583" t="-305926" r="-77146" b="-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[0.2; 1.5], </a:t>
                          </a:r>
                          <a:r>
                            <a:rPr lang="ru-RU" sz="2400" dirty="0"/>
                            <a:t>допустимая </a:t>
                          </a:r>
                          <a:br>
                            <a:rPr lang="ru-RU" sz="2400" dirty="0"/>
                          </a:br>
                          <a:r>
                            <a:rPr lang="ru-RU" sz="2400" dirty="0"/>
                            <a:t>точность </a:t>
                          </a:r>
                          <a:r>
                            <a:rPr lang="en-US" sz="2400" dirty="0"/>
                            <a:t>0.5*</a:t>
                          </a:r>
                          <a:r>
                            <a:rPr lang="ru-RU" sz="2400" dirty="0"/>
                            <a:t>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4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1848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ДЕЛЕНИЯ ОТРЕЗКА ПОПОЛАМ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E596CE3-A3D0-416B-9FB2-7D7CD3204CF9}"/>
              </a:ext>
            </a:extLst>
          </p:cNvPr>
          <p:cNvSpPr txBox="1"/>
          <p:nvPr/>
        </p:nvSpPr>
        <p:spPr>
          <a:xfrm>
            <a:off x="838200" y="1105692"/>
            <a:ext cx="90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Пусть дана функция </a:t>
            </a:r>
            <a:r>
              <a:rPr lang="en-US" sz="1800" b="1" i="1" dirty="0"/>
              <a:t>f(x)</a:t>
            </a:r>
            <a:r>
              <a:rPr lang="ru-RU" sz="1800" dirty="0"/>
              <a:t>, непрерывная на интервале </a:t>
            </a:r>
            <a:r>
              <a:rPr lang="en-US" sz="1800" b="1" i="1" dirty="0"/>
              <a:t>[a, b]</a:t>
            </a:r>
            <a:r>
              <a:rPr lang="en-US" sz="1800" dirty="0"/>
              <a:t>.</a:t>
            </a:r>
            <a:endParaRPr lang="ru-R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1" dirty="0"/>
              <a:t>f(a)</a:t>
            </a:r>
            <a:r>
              <a:rPr lang="ru-RU" sz="1800" b="1" i="1" dirty="0"/>
              <a:t> </a:t>
            </a:r>
            <a:r>
              <a:rPr lang="en-US" sz="1800" b="1" i="1" dirty="0"/>
              <a:t>*</a:t>
            </a:r>
            <a:r>
              <a:rPr lang="ru-RU" sz="1800" b="1" i="1" dirty="0"/>
              <a:t> </a:t>
            </a:r>
            <a:r>
              <a:rPr lang="en-US" sz="1800" b="1" i="1" dirty="0"/>
              <a:t>f(b) &lt; 0 </a:t>
            </a:r>
            <a:r>
              <a:rPr lang="en-US" sz="1800" dirty="0"/>
              <a:t>– </a:t>
            </a:r>
            <a:r>
              <a:rPr lang="ru-RU" sz="1800" dirty="0"/>
              <a:t>условие наличия корня на данном интервале.</a:t>
            </a:r>
          </a:p>
        </p:txBody>
      </p:sp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xmlns="" id="{58BC8274-AE49-47D7-959D-9B5FF34CFE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6065832"/>
              </p:ext>
            </p:extLst>
          </p:nvPr>
        </p:nvGraphicFramePr>
        <p:xfrm>
          <a:off x="838200" y="1962303"/>
          <a:ext cx="9502036" cy="4242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ДЕЛЕНИЯ ОТРЕЗКА ПОПОЛАМ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0919C9E-E75F-4914-A4B8-B1CDF993472E}"/>
              </a:ext>
            </a:extLst>
          </p:cNvPr>
          <p:cNvSpPr txBox="1"/>
          <p:nvPr/>
        </p:nvSpPr>
        <p:spPr>
          <a:xfrm>
            <a:off x="838200" y="947766"/>
            <a:ext cx="7579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/>
              <a:t>Поделим отрезок </a:t>
            </a:r>
            <a:r>
              <a:rPr lang="en-US" sz="1800" b="1" i="1" dirty="0"/>
              <a:t>[a, b] </a:t>
            </a:r>
            <a:r>
              <a:rPr lang="ru-RU" sz="1800" dirty="0"/>
              <a:t>пополам точкой </a:t>
            </a:r>
            <a:r>
              <a:rPr lang="en-US" sz="1800" b="1" i="1" dirty="0"/>
              <a:t>x</a:t>
            </a:r>
            <a:r>
              <a:rPr lang="en-US" sz="1800" b="1" i="1" baseline="-25000" dirty="0"/>
              <a:t>1</a:t>
            </a:r>
            <a:r>
              <a:rPr lang="en-US" sz="1800" dirty="0"/>
              <a:t> c </a:t>
            </a:r>
            <a:r>
              <a:rPr lang="ru-RU" sz="1800" dirty="0"/>
              <a:t>координатой </a:t>
            </a:r>
            <a:br>
              <a:rPr lang="ru-RU" sz="1800" dirty="0"/>
            </a:br>
            <a:r>
              <a:rPr lang="en-US" sz="1800" b="1" i="1" dirty="0"/>
              <a:t>x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 = (a + b) / 2 </a:t>
            </a:r>
            <a:r>
              <a:rPr lang="ru-RU" sz="1800" dirty="0"/>
              <a:t>и вычислим значение функции </a:t>
            </a:r>
            <a:r>
              <a:rPr lang="en-US" sz="1800" b="1" i="1" dirty="0"/>
              <a:t>f(x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)</a:t>
            </a:r>
            <a:r>
              <a:rPr lang="en-US" sz="1800" dirty="0"/>
              <a:t>.</a:t>
            </a:r>
            <a:endParaRPr lang="ru-RU" sz="1800" dirty="0"/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xmlns="" id="{8434EACD-D1AB-4E01-8527-1C64A70D28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8662790"/>
              </p:ext>
            </p:extLst>
          </p:nvPr>
        </p:nvGraphicFramePr>
        <p:xfrm>
          <a:off x="838200" y="1675192"/>
          <a:ext cx="9857508" cy="3604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F37CB1C-2EC1-4952-B24C-AF8D27A057CD}"/>
              </a:ext>
            </a:extLst>
          </p:cNvPr>
          <p:cNvSpPr txBox="1"/>
          <p:nvPr/>
        </p:nvSpPr>
        <p:spPr>
          <a:xfrm>
            <a:off x="838199" y="5252209"/>
            <a:ext cx="7046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i="1" u="sng" dirty="0"/>
              <a:t>Возможны два случая:</a:t>
            </a:r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F6799FD-0DFF-4E97-B3AB-98ACE4EA82D9}"/>
              </a:ext>
            </a:extLst>
          </p:cNvPr>
          <p:cNvSpPr txBox="1"/>
          <p:nvPr/>
        </p:nvSpPr>
        <p:spPr>
          <a:xfrm>
            <a:off x="838199" y="5673892"/>
            <a:ext cx="8694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i="1" dirty="0"/>
              <a:t> </a:t>
            </a:r>
            <a:r>
              <a:rPr lang="en-US" b="1" i="1" dirty="0"/>
              <a:t>f(a)</a:t>
            </a:r>
            <a:r>
              <a:rPr lang="ru-RU" b="1" i="1" dirty="0"/>
              <a:t> </a:t>
            </a:r>
            <a:r>
              <a:rPr lang="en-US" b="1" i="1" dirty="0"/>
              <a:t>*</a:t>
            </a:r>
            <a:r>
              <a:rPr lang="ru-RU" b="1" i="1" dirty="0"/>
              <a:t> </a:t>
            </a:r>
            <a:r>
              <a:rPr lang="en-US" b="1" i="1" dirty="0"/>
              <a:t>f(x</a:t>
            </a:r>
            <a:r>
              <a:rPr lang="en-US" b="1" i="1" baseline="-25000" dirty="0"/>
              <a:t>1</a:t>
            </a:r>
            <a:r>
              <a:rPr lang="en-US" b="1" i="1" dirty="0"/>
              <a:t>) &gt; 0</a:t>
            </a:r>
            <a:r>
              <a:rPr lang="en-US" i="1" dirty="0"/>
              <a:t> </a:t>
            </a:r>
            <a:r>
              <a:rPr lang="en-US" dirty="0"/>
              <a:t>→ </a:t>
            </a:r>
            <a:r>
              <a:rPr lang="ru-RU" dirty="0"/>
              <a:t>корень находится на отрезке </a:t>
            </a:r>
            <a:r>
              <a:rPr lang="en-US" b="1" i="1" dirty="0"/>
              <a:t>[x</a:t>
            </a:r>
            <a:r>
              <a:rPr lang="en-US" b="1" i="1" baseline="-25000" dirty="0"/>
              <a:t>1</a:t>
            </a:r>
            <a:r>
              <a:rPr lang="en-US" b="1" i="1" dirty="0"/>
              <a:t>, b]</a:t>
            </a:r>
            <a:r>
              <a:rPr lang="ru-RU" dirty="0"/>
              <a:t>,</a:t>
            </a:r>
            <a:r>
              <a:rPr lang="ru-RU" b="1" dirty="0"/>
              <a:t> </a:t>
            </a:r>
            <a:r>
              <a:rPr lang="ru-RU" dirty="0"/>
              <a:t>исключаем отрезок </a:t>
            </a:r>
            <a:r>
              <a:rPr lang="en-US" b="1" i="1" dirty="0"/>
              <a:t>[a, x</a:t>
            </a:r>
            <a:r>
              <a:rPr lang="en-US" b="1" i="1" baseline="-25000" dirty="0"/>
              <a:t>1</a:t>
            </a:r>
            <a:r>
              <a:rPr lang="en-US" b="1" i="1" dirty="0"/>
              <a:t>];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i="1" dirty="0"/>
              <a:t> </a:t>
            </a:r>
            <a:r>
              <a:rPr lang="en-US" b="1" i="1" dirty="0"/>
              <a:t>f(a)</a:t>
            </a:r>
            <a:r>
              <a:rPr lang="ru-RU" b="1" i="1" dirty="0"/>
              <a:t> </a:t>
            </a:r>
            <a:r>
              <a:rPr lang="en-US" b="1" i="1" dirty="0"/>
              <a:t>*</a:t>
            </a:r>
            <a:r>
              <a:rPr lang="ru-RU" b="1" i="1" dirty="0"/>
              <a:t> </a:t>
            </a:r>
            <a:r>
              <a:rPr lang="en-US" b="1" i="1" dirty="0"/>
              <a:t>f(x</a:t>
            </a:r>
            <a:r>
              <a:rPr lang="en-US" b="1" i="1" baseline="-25000" dirty="0"/>
              <a:t>1</a:t>
            </a:r>
            <a:r>
              <a:rPr lang="en-US" b="1" i="1" dirty="0"/>
              <a:t>) &lt; 0 </a:t>
            </a:r>
            <a:r>
              <a:rPr lang="en-US" dirty="0"/>
              <a:t>→ </a:t>
            </a:r>
            <a:r>
              <a:rPr lang="ru-RU" dirty="0"/>
              <a:t>корень находится на отрезке </a:t>
            </a:r>
            <a:r>
              <a:rPr lang="en-US" b="1" i="1" dirty="0"/>
              <a:t>[a, x</a:t>
            </a:r>
            <a:r>
              <a:rPr lang="en-US" b="1" i="1" baseline="-25000" dirty="0"/>
              <a:t>1</a:t>
            </a:r>
            <a:r>
              <a:rPr lang="en-US" b="1" i="1" dirty="0"/>
              <a:t>]</a:t>
            </a:r>
            <a:r>
              <a:rPr lang="ru-RU" dirty="0"/>
              <a:t>,</a:t>
            </a:r>
            <a:r>
              <a:rPr lang="ru-RU" b="1" dirty="0"/>
              <a:t> </a:t>
            </a:r>
            <a:r>
              <a:rPr lang="ru-RU" dirty="0"/>
              <a:t>исключаем отрезок </a:t>
            </a:r>
            <a:r>
              <a:rPr lang="en-US" b="1" i="1" dirty="0"/>
              <a:t>[x</a:t>
            </a:r>
            <a:r>
              <a:rPr lang="en-US" b="1" i="1" baseline="-25000" dirty="0"/>
              <a:t>1</a:t>
            </a:r>
            <a:r>
              <a:rPr lang="en-US" b="1" i="1" dirty="0"/>
              <a:t>, b].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472387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ДЕЛЕНИЯ ОТРЕЗКА ПОПОЛАМ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AE38C1-2D5B-4ABE-AD90-4A3100E38487}"/>
              </a:ext>
            </a:extLst>
          </p:cNvPr>
          <p:cNvSpPr txBox="1"/>
          <p:nvPr/>
        </p:nvSpPr>
        <p:spPr>
          <a:xfrm>
            <a:off x="838200" y="947766"/>
            <a:ext cx="9076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Продолжаем деление пополам до тех пор, пока длина оставшегося интервала </a:t>
            </a:r>
            <a:br>
              <a:rPr lang="ru-RU" dirty="0"/>
            </a:br>
            <a:r>
              <a:rPr lang="ru-RU" b="1" i="1" dirty="0"/>
              <a:t>[a, b]</a:t>
            </a:r>
            <a:r>
              <a:rPr lang="ru-RU" dirty="0"/>
              <a:t> не станет меньше некоторой заданной малой величины </a:t>
            </a:r>
            <a:r>
              <a:rPr lang="ru-RU" b="1" i="1" dirty="0" smtClean="0"/>
              <a:t>e</a:t>
            </a:r>
            <a:r>
              <a:rPr lang="en-US" b="1" i="1" dirty="0" err="1" smtClean="0"/>
              <a:t>ps</a:t>
            </a:r>
            <a:r>
              <a:rPr lang="ru-RU" dirty="0"/>
              <a:t> , т.е.  (</a:t>
            </a:r>
            <a:r>
              <a:rPr lang="ru-RU" b="1" i="1" dirty="0"/>
              <a:t>b - a) &lt; e</a:t>
            </a:r>
            <a:r>
              <a:rPr lang="en-US" b="1" i="1" dirty="0" err="1"/>
              <a:t>ps</a:t>
            </a:r>
            <a:r>
              <a:rPr lang="ru-RU" i="1" dirty="0"/>
              <a:t> </a:t>
            </a:r>
            <a:r>
              <a:rPr lang="ru-RU" dirty="0"/>
              <a:t>, и тогда любое значение аргумента из отрезка </a:t>
            </a:r>
            <a:r>
              <a:rPr lang="ru-RU" b="1" i="1" dirty="0"/>
              <a:t>[a, b] </a:t>
            </a:r>
            <a:r>
              <a:rPr lang="ru-RU" dirty="0"/>
              <a:t>можно считать корнем с погрешностью </a:t>
            </a:r>
            <a:r>
              <a:rPr lang="ru-RU" b="1" i="1" dirty="0"/>
              <a:t>e</a:t>
            </a:r>
            <a:r>
              <a:rPr lang="en-US" b="1" i="1" dirty="0" err="1"/>
              <a:t>ps</a:t>
            </a:r>
            <a:r>
              <a:rPr lang="ru-RU" dirty="0"/>
              <a:t>. Обычно принимают в качестве корня середину отрезка.</a:t>
            </a:r>
            <a:endParaRPr lang="ru-RU" sz="2000" dirty="0"/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xmlns="" id="{0FF12ABF-AC61-455C-887D-AD9D906308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0365750"/>
              </p:ext>
            </p:extLst>
          </p:nvPr>
        </p:nvGraphicFramePr>
        <p:xfrm>
          <a:off x="838199" y="2148095"/>
          <a:ext cx="9857509" cy="415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Полилиния 22">
            <a:extLst>
              <a:ext uri="{FF2B5EF4-FFF2-40B4-BE49-F238E27FC236}">
                <a16:creationId xmlns:a16="http://schemas.microsoft.com/office/drawing/2014/main" xmlns="" id="{CBA8BEB8-8DD0-4AFB-BE22-63132E6894DB}"/>
              </a:ext>
            </a:extLst>
          </p:cNvPr>
          <p:cNvSpPr/>
          <p:nvPr/>
        </p:nvSpPr>
        <p:spPr>
          <a:xfrm>
            <a:off x="3061393" y="4655505"/>
            <a:ext cx="2944837" cy="490903"/>
          </a:xfrm>
          <a:custGeom>
            <a:avLst/>
            <a:gdLst>
              <a:gd name="connsiteX0" fmla="*/ 0 w 2432538"/>
              <a:gd name="connsiteY0" fmla="*/ 381000 h 381000"/>
              <a:gd name="connsiteX1" fmla="*/ 1201615 w 2432538"/>
              <a:gd name="connsiteY1" fmla="*/ 0 h 381000"/>
              <a:gd name="connsiteX2" fmla="*/ 2432538 w 2432538"/>
              <a:gd name="connsiteY2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2538" h="381000">
                <a:moveTo>
                  <a:pt x="0" y="381000"/>
                </a:moveTo>
                <a:cubicBezTo>
                  <a:pt x="398096" y="190500"/>
                  <a:pt x="796192" y="0"/>
                  <a:pt x="1201615" y="0"/>
                </a:cubicBezTo>
                <a:cubicBezTo>
                  <a:pt x="1607038" y="0"/>
                  <a:pt x="2235932" y="300404"/>
                  <a:pt x="2432538" y="381000"/>
                </a:cubicBezTo>
              </a:path>
            </a:pathLst>
          </a:custGeom>
          <a:noFill/>
          <a:ln>
            <a:prstDash val="dash"/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100"/>
          </a:p>
        </p:txBody>
      </p:sp>
    </p:spTree>
    <p:extLst>
      <p:ext uri="{BB962C8B-B14F-4D97-AF65-F5344CB8AC3E}">
        <p14:creationId xmlns:p14="http://schemas.microsoft.com/office/powerpoint/2010/main" val="375255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CFD5D2-5E71-474D-8D68-27189D3FE480}"/>
              </a:ext>
            </a:extLst>
          </p:cNvPr>
          <p:cNvSpPr txBox="1"/>
          <p:nvPr/>
        </p:nvSpPr>
        <p:spPr>
          <a:xfrm>
            <a:off x="883816" y="947766"/>
            <a:ext cx="8209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Дано нелинейное уравнение: 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xmlns="" id="{A23DF233-0BFF-46CE-9381-8A99EDBCBCF0}"/>
                  </a:ext>
                </a:extLst>
              </p:cNvPr>
              <p:cNvSpPr/>
              <p:nvPr/>
            </p:nvSpPr>
            <p:spPr>
              <a:xfrm>
                <a:off x="3478919" y="1712881"/>
                <a:ext cx="4572000" cy="14830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3200" b="1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32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ru-RU" sz="32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sup>
                      </m:sSup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𝟔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ru-RU" sz="3200" b="1" i="1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[-3,1]</a:t>
                </a:r>
                <a:endParaRPr lang="ru-RU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Точность </a:t>
                </a:r>
                <a:r>
                  <a:rPr lang="en-US" sz="20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eps = 0.0001</a:t>
                </a:r>
                <a:endParaRPr lang="ru-RU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23DF233-0BFF-46CE-9381-8A99EDBCBC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919" y="1712881"/>
                <a:ext cx="4572000" cy="1483098"/>
              </a:xfrm>
              <a:prstGeom prst="rect">
                <a:avLst/>
              </a:prstGeom>
              <a:blipFill>
                <a:blip r:embed="rId2"/>
                <a:stretch>
                  <a:fillRect b="-5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155CE8-81B9-49E2-BA0F-E3DBC283E354}"/>
              </a:ext>
            </a:extLst>
          </p:cNvPr>
          <p:cNvSpPr txBox="1"/>
          <p:nvPr/>
        </p:nvSpPr>
        <p:spPr>
          <a:xfrm>
            <a:off x="838199" y="3560984"/>
            <a:ext cx="9470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Необходимо найти корень данного уравнения на данном отрезке с заданной точностью, используя метод деления отрезка пополам.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36853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xmlns="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448553"/>
              </p:ext>
            </p:extLst>
          </p:nvPr>
        </p:nvGraphicFramePr>
        <p:xfrm>
          <a:off x="838200" y="91709"/>
          <a:ext cx="8950891" cy="664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xmlns="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equation(x: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exp(x) -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-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 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HalfDivision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a, b, eps: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if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f(a) * f(b) &gt;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'Half Division Method, Not solved!'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exit</a:t>
                      </a:r>
                    </a:p>
                    <a:p>
                      <a:r>
                        <a:rPr lang="en-US" sz="140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(a + b) /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while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abs(a - b) &gt;= eps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f(a) * f(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&gt;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</a:p>
                    <a:p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 :=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result;</a:t>
                      </a:r>
                    </a:p>
                    <a:p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   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(a + b) /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endParaRPr lang="en-US" sz="1400" b="0" dirty="0">
                        <a:solidFill>
                          <a:srgbClr val="0000FF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HalfDivision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(equation, 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1e-4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).Print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-0.38677978515625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МЕТОД ПРОСТЫХ ИТЕРАЦИЙ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05DA74AF-B4FA-47F3-87D0-EE3523226A6A}"/>
                  </a:ext>
                </a:extLst>
              </p:cNvPr>
              <p:cNvSpPr txBox="1"/>
              <p:nvPr/>
            </p:nvSpPr>
            <p:spPr>
              <a:xfrm>
                <a:off x="838200" y="796795"/>
                <a:ext cx="9207674" cy="958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ru-RU" dirty="0"/>
                  <a:t>Заменим исходное уравнение </a:t>
                </a:r>
                <a:r>
                  <a:rPr lang="en-US" b="1" i="1" dirty="0"/>
                  <a:t>f(x) = 0</a:t>
                </a:r>
                <a:r>
                  <a:rPr lang="ru-RU" dirty="0"/>
                  <a:t>, на эквивалентное </a:t>
                </a:r>
                <a:r>
                  <a:rPr lang="en-US" b="1" i="1" dirty="0"/>
                  <a:t>g(x) = x </a:t>
                </a:r>
                <a:r>
                  <a:rPr lang="ru-RU" dirty="0"/>
                  <a:t>и будем строить итерации по правилу </a:t>
                </a:r>
                <a:r>
                  <a:rPr lang="en-US" b="1" i="1" dirty="0"/>
                  <a:t>x</a:t>
                </a:r>
                <a:r>
                  <a:rPr lang="en-US" b="1" i="1" baseline="-25000" dirty="0"/>
                  <a:t>n+1</a:t>
                </a:r>
                <a:r>
                  <a:rPr lang="en-US" b="1" i="1" dirty="0"/>
                  <a:t> = g(</a:t>
                </a:r>
                <a:r>
                  <a:rPr lang="en-US" b="1" i="1" dirty="0" err="1"/>
                  <a:t>x</a:t>
                </a:r>
                <a:r>
                  <a:rPr lang="en-US" b="1" i="1" baseline="-25000" dirty="0" err="1"/>
                  <a:t>n</a:t>
                </a:r>
                <a:r>
                  <a:rPr lang="en-US" b="1" i="1" dirty="0"/>
                  <a:t>)</a:t>
                </a:r>
                <a:r>
                  <a:rPr lang="en-US" dirty="0"/>
                  <a:t>.</a:t>
                </a:r>
                <a:endParaRPr lang="ru-RU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ru-RU" dirty="0"/>
                  <a:t>Условие сходимости: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</m:sup>
                        </m:sSup>
                        <m:d>
                          <m:d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ru-RU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DA74AF-B4FA-47F3-87D0-EE3523226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796795"/>
                <a:ext cx="9207674" cy="958980"/>
              </a:xfrm>
              <a:prstGeom prst="rect">
                <a:avLst/>
              </a:prstGeom>
              <a:blipFill>
                <a:blip r:embed="rId2"/>
                <a:stretch>
                  <a:fillRect l="-464" t="-3822" r="-530" b="-82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xmlns="" id="{15A1AE44-6B79-44A4-98C6-A13D6C54CC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099568"/>
              </p:ext>
            </p:extLst>
          </p:nvPr>
        </p:nvGraphicFramePr>
        <p:xfrm>
          <a:off x="838199" y="1904634"/>
          <a:ext cx="9857509" cy="4496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65263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xmlns="" id="{49B14593-CB12-470F-BFFC-F2774A1698C3}"/>
                  </a:ext>
                </a:extLst>
              </p:cNvPr>
              <p:cNvSpPr/>
              <p:nvPr/>
            </p:nvSpPr>
            <p:spPr>
              <a:xfrm>
                <a:off x="3537504" y="947766"/>
                <a:ext cx="4572000" cy="11651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b="1" i="1"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ru-RU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sup>
                      </m:sSup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𝟔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ru-RU" b="1" i="1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[-3,1]</a:t>
                </a:r>
                <a:endParaRPr lang="ru-RU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Точность </a:t>
                </a:r>
                <a:r>
                  <a:rPr lang="en-US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eps = 0.0001</a:t>
                </a:r>
                <a:endParaRPr lang="ru-RU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9B14593-CB12-470F-BFFC-F2774A169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504" y="947766"/>
                <a:ext cx="4572000" cy="1165127"/>
              </a:xfrm>
              <a:prstGeom prst="rect">
                <a:avLst/>
              </a:prstGeom>
              <a:blipFill>
                <a:blip r:embed="rId2"/>
                <a:stretch>
                  <a:fillRect b="-7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0554967-46E6-428B-AA14-619216234306}"/>
              </a:ext>
            </a:extLst>
          </p:cNvPr>
          <p:cNvSpPr txBox="1"/>
          <p:nvPr/>
        </p:nvSpPr>
        <p:spPr>
          <a:xfrm>
            <a:off x="1008608" y="2260866"/>
            <a:ext cx="825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Запишем выражение для </a:t>
            </a:r>
            <a:r>
              <a:rPr lang="ru-RU" b="1" dirty="0"/>
              <a:t>эквивалентной функции</a:t>
            </a:r>
            <a:r>
              <a:rPr lang="ru-RU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59EFF178-2CF9-49C6-90C4-59E9E09F6DFE}"/>
                  </a:ext>
                </a:extLst>
              </p:cNvPr>
              <p:cNvSpPr txBox="1"/>
              <p:nvPr/>
            </p:nvSpPr>
            <p:spPr>
              <a:xfrm>
                <a:off x="4740693" y="2697390"/>
                <a:ext cx="2710614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/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/>
                                <m:t>3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ru-RU" sz="24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EFF178-2CF9-49C6-90C4-59E9E09F6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93" y="2697390"/>
                <a:ext cx="2710614" cy="716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AC8F75A-A797-495B-A6E7-1538AC882734}"/>
              </a:ext>
            </a:extLst>
          </p:cNvPr>
          <p:cNvSpPr txBox="1"/>
          <p:nvPr/>
        </p:nvSpPr>
        <p:spPr>
          <a:xfrm>
            <a:off x="769307" y="3539721"/>
            <a:ext cx="466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/>
              <a:t>Первое приближение </a:t>
            </a:r>
            <a:r>
              <a:rPr lang="en-US" dirty="0"/>
              <a:t>x</a:t>
            </a:r>
            <a:r>
              <a:rPr lang="ru-RU" baseline="-25000" dirty="0"/>
              <a:t>1</a:t>
            </a:r>
            <a:r>
              <a:rPr lang="en-US" dirty="0"/>
              <a:t> </a:t>
            </a:r>
            <a:r>
              <a:rPr lang="ru-RU" dirty="0"/>
              <a:t>найдем как </a:t>
            </a:r>
            <a:r>
              <a:rPr lang="en-US" dirty="0"/>
              <a:t>g(</a:t>
            </a:r>
            <a:r>
              <a:rPr lang="ru-RU" dirty="0"/>
              <a:t>-3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08EC7E20-C95B-48AD-B99D-055370C1CA72}"/>
                  </a:ext>
                </a:extLst>
              </p:cNvPr>
              <p:cNvSpPr txBox="1"/>
              <p:nvPr/>
            </p:nvSpPr>
            <p:spPr>
              <a:xfrm>
                <a:off x="1186160" y="3948749"/>
                <a:ext cx="4058742" cy="492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000" i="1" dirty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3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ru-RU" sz="2000" i="1" dirty="0"/>
                  <a:t>=-0</a:t>
                </a:r>
                <a:r>
                  <a:rPr lang="en-US" sz="2000" i="1" dirty="0"/>
                  <a:t>.</a:t>
                </a:r>
                <a:r>
                  <a:rPr lang="ru-RU" sz="2000" i="1" dirty="0"/>
                  <a:t>4917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EC7E20-C95B-48AD-B99D-055370C1C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160" y="3948749"/>
                <a:ext cx="4058742" cy="492955"/>
              </a:xfrm>
              <a:prstGeom prst="rect">
                <a:avLst/>
              </a:prstGeom>
              <a:blipFill>
                <a:blip r:embed="rId4"/>
                <a:stretch>
                  <a:fillRect b="-172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9644187-F844-45D2-82C2-7D1A02A8C8B7}"/>
              </a:ext>
            </a:extLst>
          </p:cNvPr>
          <p:cNvSpPr txBox="1"/>
          <p:nvPr/>
        </p:nvSpPr>
        <p:spPr>
          <a:xfrm>
            <a:off x="838200" y="4747584"/>
            <a:ext cx="512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2"/>
            </a:pPr>
            <a:r>
              <a:rPr lang="ru-RU" dirty="0"/>
              <a:t>Следующее приближение </a:t>
            </a:r>
            <a:r>
              <a:rPr lang="en-US" dirty="0"/>
              <a:t>x</a:t>
            </a:r>
            <a:r>
              <a:rPr lang="ru-RU" baseline="-25000" dirty="0"/>
              <a:t>2</a:t>
            </a:r>
            <a:r>
              <a:rPr lang="en-US" dirty="0"/>
              <a:t> </a:t>
            </a:r>
            <a:r>
              <a:rPr lang="ru-RU" dirty="0"/>
              <a:t>найдем как </a:t>
            </a:r>
            <a:r>
              <a:rPr lang="en-US" dirty="0"/>
              <a:t>g(x</a:t>
            </a:r>
            <a:r>
              <a:rPr lang="en-US" baseline="-25000" dirty="0"/>
              <a:t>1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41E431FC-11BE-4B53-BAB2-5E767826AA73}"/>
                  </a:ext>
                </a:extLst>
              </p:cNvPr>
              <p:cNvSpPr txBox="1"/>
              <p:nvPr/>
            </p:nvSpPr>
            <p:spPr>
              <a:xfrm>
                <a:off x="1239862" y="5125497"/>
                <a:ext cx="4167231" cy="492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−0.4917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000" i="1" dirty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3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ru-RU" sz="2000" i="1" dirty="0"/>
                  <a:t>=-0</a:t>
                </a:r>
                <a:r>
                  <a:rPr lang="en-US" sz="2000" i="1" dirty="0"/>
                  <a:t>.3</a:t>
                </a:r>
                <a:r>
                  <a:rPr lang="ru-RU" sz="2000" i="1" dirty="0"/>
                  <a:t>9</a:t>
                </a:r>
                <a:r>
                  <a:rPr lang="en-US" sz="2000" i="1" dirty="0"/>
                  <a:t>81</a:t>
                </a:r>
                <a:endParaRPr lang="ru-RU" sz="2000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E431FC-11BE-4B53-BAB2-5E767826A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862" y="5125497"/>
                <a:ext cx="4167231" cy="492955"/>
              </a:xfrm>
              <a:prstGeom prst="rect">
                <a:avLst/>
              </a:prstGeom>
              <a:blipFill>
                <a:blip r:embed="rId5"/>
                <a:stretch>
                  <a:fillRect r="-2924" b="-172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F008446-BF55-4915-87B2-1CA1146F62F3}"/>
              </a:ext>
            </a:extLst>
          </p:cNvPr>
          <p:cNvSpPr txBox="1"/>
          <p:nvPr/>
        </p:nvSpPr>
        <p:spPr>
          <a:xfrm>
            <a:off x="6222018" y="3522505"/>
            <a:ext cx="514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ru-RU" dirty="0"/>
              <a:t>Следующее приближение </a:t>
            </a:r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ru-RU" dirty="0"/>
              <a:t>найдем как </a:t>
            </a:r>
            <a:r>
              <a:rPr lang="en-US" dirty="0"/>
              <a:t>g(x</a:t>
            </a:r>
            <a:r>
              <a:rPr lang="en-US" baseline="-25000" dirty="0"/>
              <a:t>2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1A08EC64-6C87-4AE3-A403-941E5AA4BFF4}"/>
                  </a:ext>
                </a:extLst>
              </p:cNvPr>
              <p:cNvSpPr txBox="1"/>
              <p:nvPr/>
            </p:nvSpPr>
            <p:spPr>
              <a:xfrm>
                <a:off x="6842343" y="3906174"/>
                <a:ext cx="4167231" cy="492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−0.3981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000" i="1" dirty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3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ru-RU" sz="2000" i="1" dirty="0"/>
                  <a:t>=-0</a:t>
                </a:r>
                <a:r>
                  <a:rPr lang="en-US" sz="2000" i="1" dirty="0"/>
                  <a:t>.3881</a:t>
                </a:r>
                <a:endParaRPr lang="ru-RU" sz="2000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08EC64-6C87-4AE3-A403-941E5AA4B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343" y="3906174"/>
                <a:ext cx="4167231" cy="492955"/>
              </a:xfrm>
              <a:prstGeom prst="rect">
                <a:avLst/>
              </a:prstGeom>
              <a:blipFill>
                <a:blip r:embed="rId6"/>
                <a:stretch>
                  <a:fillRect r="-2924" b="-172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1AA6B8F-88D5-41E0-9F3F-F91FDE8CFC0C}"/>
              </a:ext>
            </a:extLst>
          </p:cNvPr>
          <p:cNvSpPr txBox="1"/>
          <p:nvPr/>
        </p:nvSpPr>
        <p:spPr>
          <a:xfrm>
            <a:off x="6275720" y="4747584"/>
            <a:ext cx="4373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4"/>
            </a:pPr>
            <a:r>
              <a:rPr lang="ru-RU" dirty="0"/>
              <a:t>Аналогичным образом находим </a:t>
            </a:r>
            <a:br>
              <a:rPr lang="ru-RU" dirty="0"/>
            </a:br>
            <a:r>
              <a:rPr lang="en-US" dirty="0"/>
              <a:t>x</a:t>
            </a:r>
            <a:r>
              <a:rPr lang="ru-RU" baseline="-25000" dirty="0"/>
              <a:t>4</a:t>
            </a:r>
            <a:r>
              <a:rPr lang="ru-RU" dirty="0"/>
              <a:t> = -0</a:t>
            </a:r>
            <a:r>
              <a:rPr lang="en-US" dirty="0"/>
              <a:t>.</a:t>
            </a:r>
            <a:r>
              <a:rPr lang="ru-RU" dirty="0"/>
              <a:t>3869; х</a:t>
            </a:r>
            <a:r>
              <a:rPr lang="ru-RU" baseline="-25000" dirty="0"/>
              <a:t>5</a:t>
            </a:r>
            <a:r>
              <a:rPr lang="ru-RU" dirty="0"/>
              <a:t> = -0</a:t>
            </a:r>
            <a:r>
              <a:rPr lang="en-US" dirty="0"/>
              <a:t>.</a:t>
            </a:r>
            <a:r>
              <a:rPr lang="ru-RU" dirty="0"/>
              <a:t>3868 и х</a:t>
            </a:r>
            <a:r>
              <a:rPr lang="ru-RU" baseline="-25000" dirty="0"/>
              <a:t>6</a:t>
            </a:r>
            <a:r>
              <a:rPr lang="ru-RU" dirty="0"/>
              <a:t> = -0</a:t>
            </a:r>
            <a:r>
              <a:rPr lang="en-US" dirty="0"/>
              <a:t>.</a:t>
            </a:r>
            <a:r>
              <a:rPr lang="ru-RU" dirty="0"/>
              <a:t>3868.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F229920-1582-451A-A64B-CEA357ADB15B}"/>
              </a:ext>
            </a:extLst>
          </p:cNvPr>
          <p:cNvSpPr txBox="1"/>
          <p:nvPr/>
        </p:nvSpPr>
        <p:spPr>
          <a:xfrm>
            <a:off x="838199" y="5854677"/>
            <a:ext cx="10529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>
                <a:solidFill>
                  <a:srgbClr val="0070C0"/>
                </a:solidFill>
              </a:rPr>
              <a:t>Поскольку разность х</a:t>
            </a:r>
            <a:r>
              <a:rPr lang="ru-RU" i="1" baseline="-25000" dirty="0">
                <a:solidFill>
                  <a:srgbClr val="0070C0"/>
                </a:solidFill>
              </a:rPr>
              <a:t>5</a:t>
            </a:r>
            <a:r>
              <a:rPr lang="ru-RU" i="1" dirty="0">
                <a:solidFill>
                  <a:srgbClr val="0070C0"/>
                </a:solidFill>
              </a:rPr>
              <a:t> и х</a:t>
            </a:r>
            <a:r>
              <a:rPr lang="ru-RU" i="1" baseline="-25000" dirty="0">
                <a:solidFill>
                  <a:srgbClr val="0070C0"/>
                </a:solidFill>
              </a:rPr>
              <a:t>6</a:t>
            </a:r>
            <a:r>
              <a:rPr lang="ru-RU" i="1" dirty="0">
                <a:solidFill>
                  <a:srgbClr val="0070C0"/>
                </a:solidFill>
              </a:rPr>
              <a:t> по модулю меньше заданной точности, то принимаем, что решением является значение х = -0</a:t>
            </a:r>
            <a:r>
              <a:rPr lang="en-US" i="1" dirty="0">
                <a:solidFill>
                  <a:srgbClr val="0070C0"/>
                </a:solidFill>
              </a:rPr>
              <a:t>.</a:t>
            </a:r>
            <a:r>
              <a:rPr lang="ru-RU" i="1" dirty="0">
                <a:solidFill>
                  <a:srgbClr val="0070C0"/>
                </a:solidFill>
              </a:rPr>
              <a:t>3868. </a:t>
            </a:r>
          </a:p>
        </p:txBody>
      </p:sp>
    </p:spTree>
    <p:extLst>
      <p:ext uri="{BB962C8B-B14F-4D97-AF65-F5344CB8AC3E}">
        <p14:creationId xmlns:p14="http://schemas.microsoft.com/office/powerpoint/2010/main" val="3858828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xmlns="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035118"/>
              </p:ext>
            </p:extLst>
          </p:nvPr>
        </p:nvGraphicFramePr>
        <p:xfrm>
          <a:off x="838200" y="775744"/>
          <a:ext cx="8950891" cy="558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xmlns="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EquivalentFunc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(exp(x) -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/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 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Iterations(f: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a, eps: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f(a);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repeat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f(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f(x);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until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abs(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x) &lt; eps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Iterations(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EquivalentFunc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1e-4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).Print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-0.386795147605899 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3026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11658</TotalTime>
  <Words>1111</Words>
  <Application>Microsoft Office PowerPoint</Application>
  <PresentationFormat>Произвольный</PresentationFormat>
  <Paragraphs>203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Углубленный курс информатики</vt:lpstr>
      <vt:lpstr>МЕТОД ДЕЛЕНИЯ ОТРЕЗКА ПОПОЛАМ</vt:lpstr>
      <vt:lpstr>МЕТОД ДЕЛЕНИЯ ОТРЕЗКА ПОПОЛАМ</vt:lpstr>
      <vt:lpstr>МЕТОД ДЕЛЕНИЯ ОТРЕЗКА ПОПОЛАМ</vt:lpstr>
      <vt:lpstr>Пример </vt:lpstr>
      <vt:lpstr>Пример </vt:lpstr>
      <vt:lpstr>МЕТОД ПРОСТЫХ ИТЕРАЦИЙ</vt:lpstr>
      <vt:lpstr>Пример </vt:lpstr>
      <vt:lpstr>РЕАЛИЗАЦИЯ </vt:lpstr>
      <vt:lpstr>МЕТОД НЬЮТОНА (КАСАТЕЛЬНЫХ)</vt:lpstr>
      <vt:lpstr>РЕАЛИЗАЦИЯ </vt:lpstr>
      <vt:lpstr>РЕАЛИЗАЦИЯ </vt:lpstr>
      <vt:lpstr>Задание</vt:lpstr>
      <vt:lpstr>КОНТАКТНАЯ ИНФОРМАЦИЯ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Vyacheslav A. Chuzlov</cp:lastModifiedBy>
  <cp:revision>370</cp:revision>
  <dcterms:created xsi:type="dcterms:W3CDTF">2020-11-19T09:51:55Z</dcterms:created>
  <dcterms:modified xsi:type="dcterms:W3CDTF">2021-04-12T01:19:14Z</dcterms:modified>
</cp:coreProperties>
</file>